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72" r:id="rId4"/>
    <p:sldId id="291" r:id="rId5"/>
    <p:sldId id="360" r:id="rId6"/>
    <p:sldId id="361" r:id="rId7"/>
    <p:sldId id="362" r:id="rId8"/>
    <p:sldId id="356" r:id="rId9"/>
    <p:sldId id="357" r:id="rId10"/>
    <p:sldId id="358" r:id="rId11"/>
    <p:sldId id="359" r:id="rId12"/>
    <p:sldId id="368" r:id="rId13"/>
    <p:sldId id="363" r:id="rId14"/>
    <p:sldId id="366" r:id="rId15"/>
    <p:sldId id="354" r:id="rId16"/>
    <p:sldId id="364" r:id="rId17"/>
    <p:sldId id="365" r:id="rId18"/>
    <p:sldId id="367" r:id="rId19"/>
    <p:sldId id="292" r:id="rId20"/>
    <p:sldId id="293" r:id="rId21"/>
    <p:sldId id="308" r:id="rId22"/>
    <p:sldId id="294" r:id="rId23"/>
    <p:sldId id="309" r:id="rId24"/>
    <p:sldId id="295" r:id="rId25"/>
    <p:sldId id="310" r:id="rId26"/>
    <p:sldId id="296" r:id="rId27"/>
    <p:sldId id="297" r:id="rId28"/>
    <p:sldId id="311" r:id="rId29"/>
    <p:sldId id="298" r:id="rId30"/>
    <p:sldId id="299" r:id="rId31"/>
    <p:sldId id="312" r:id="rId32"/>
    <p:sldId id="300" r:id="rId33"/>
    <p:sldId id="301" r:id="rId34"/>
    <p:sldId id="313" r:id="rId35"/>
    <p:sldId id="373" r:id="rId36"/>
    <p:sldId id="374" r:id="rId37"/>
    <p:sldId id="369" r:id="rId38"/>
    <p:sldId id="375" r:id="rId39"/>
    <p:sldId id="376" r:id="rId40"/>
    <p:sldId id="302" r:id="rId41"/>
    <p:sldId id="303" r:id="rId42"/>
    <p:sldId id="304" r:id="rId43"/>
    <p:sldId id="327" r:id="rId44"/>
    <p:sldId id="326" r:id="rId45"/>
    <p:sldId id="305" r:id="rId46"/>
    <p:sldId id="314" r:id="rId47"/>
    <p:sldId id="328" r:id="rId48"/>
    <p:sldId id="323" r:id="rId49"/>
    <p:sldId id="324" r:id="rId50"/>
    <p:sldId id="325" r:id="rId51"/>
    <p:sldId id="329" r:id="rId52"/>
    <p:sldId id="330" r:id="rId53"/>
    <p:sldId id="331" r:id="rId54"/>
    <p:sldId id="332" r:id="rId55"/>
    <p:sldId id="335" r:id="rId56"/>
    <p:sldId id="336" r:id="rId57"/>
    <p:sldId id="337" r:id="rId58"/>
    <p:sldId id="338" r:id="rId59"/>
    <p:sldId id="333" r:id="rId60"/>
    <p:sldId id="343" r:id="rId61"/>
    <p:sldId id="339" r:id="rId62"/>
    <p:sldId id="334" r:id="rId63"/>
    <p:sldId id="340" r:id="rId64"/>
    <p:sldId id="341" r:id="rId65"/>
    <p:sldId id="342" r:id="rId66"/>
    <p:sldId id="355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3" r:id="rId75"/>
    <p:sldId id="351" r:id="rId76"/>
    <p:sldId id="306" r:id="rId77"/>
    <p:sldId id="352" r:id="rId78"/>
    <p:sldId id="382" r:id="rId79"/>
    <p:sldId id="383" r:id="rId80"/>
    <p:sldId id="384" r:id="rId81"/>
    <p:sldId id="307" r:id="rId82"/>
    <p:sldId id="377" r:id="rId83"/>
    <p:sldId id="378" r:id="rId84"/>
    <p:sldId id="379" r:id="rId85"/>
    <p:sldId id="380" r:id="rId86"/>
    <p:sldId id="381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11" autoAdjust="0"/>
    <p:restoredTop sz="94660"/>
  </p:normalViewPr>
  <p:slideViewPr>
    <p:cSldViewPr snapToGrid="0">
      <p:cViewPr>
        <p:scale>
          <a:sx n="60" d="100"/>
          <a:sy n="60" d="100"/>
        </p:scale>
        <p:origin x="1100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3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3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9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0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7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6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0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5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696701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+mj-ea"/>
              </a:rPr>
              <a:t>linux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프로그래밍 </a:t>
            </a:r>
            <a:r>
              <a:rPr lang="en-US" altLang="ko-KR" dirty="0">
                <a:latin typeface="+mj-ea"/>
              </a:rPr>
              <a:t>10</a:t>
            </a:r>
            <a:r>
              <a:rPr lang="ko-KR" altLang="en-US" dirty="0">
                <a:latin typeface="+mj-ea"/>
              </a:rPr>
              <a:t>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4265874"/>
            <a:ext cx="9367410" cy="1388165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데이터융합</a:t>
            </a:r>
            <a:r>
              <a:rPr lang="en-US" altLang="ko-KR" sz="2800" dirty="0">
                <a:latin typeface="+mj-ea"/>
                <a:ea typeface="+mj-ea"/>
              </a:rPr>
              <a:t>SW</a:t>
            </a:r>
            <a:r>
              <a:rPr lang="ko-KR" altLang="en-US" sz="2800" dirty="0">
                <a:latin typeface="+mj-ea"/>
                <a:ea typeface="+mj-ea"/>
              </a:rPr>
              <a:t>과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r>
              <a:rPr lang="ko-KR" altLang="en-US" sz="2800" dirty="0">
                <a:latin typeface="+mj-ea"/>
                <a:ea typeface="+mj-ea"/>
              </a:rPr>
              <a:t>노을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775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20AE96-F3CB-838A-7668-AE155A39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27" y="4836149"/>
            <a:ext cx="7028025" cy="16635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8C0B41-746D-DCFB-B079-EE220230F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27" y="313332"/>
            <a:ext cx="7537691" cy="443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47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5DA770-BC1B-9E60-C690-48C70C49D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05" y="401275"/>
            <a:ext cx="10452634" cy="13375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9A1951-EA14-BD2C-6481-C14220C3D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5" y="1890274"/>
            <a:ext cx="10452634" cy="413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11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46BF2A-FB7E-D539-9741-256D7B240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62" y="546387"/>
            <a:ext cx="11414076" cy="550963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0BD1B94-E63A-06E7-57C6-1C474B93D504}"/>
              </a:ext>
            </a:extLst>
          </p:cNvPr>
          <p:cNvSpPr/>
          <p:nvPr/>
        </p:nvSpPr>
        <p:spPr>
          <a:xfrm>
            <a:off x="388963" y="374754"/>
            <a:ext cx="11414076" cy="201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042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C2331E-318A-059D-6998-C37CE3D94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18" y="357721"/>
            <a:ext cx="9319610" cy="29401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2F9162-2EEF-2051-62B5-BF228387E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18" y="3560165"/>
            <a:ext cx="9319610" cy="28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52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50A79C82-629D-99AF-ACEB-CFC3D9674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52679"/>
              </p:ext>
            </p:extLst>
          </p:nvPr>
        </p:nvGraphicFramePr>
        <p:xfrm>
          <a:off x="6234311" y="1184212"/>
          <a:ext cx="5190341" cy="2765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679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300" spc="-165" dirty="0">
                          <a:latin typeface="Consolas" panose="020B0609020204030204" pitchFamily="49" charset="0"/>
                          <a:cs typeface="Book Antiqua"/>
                        </a:rPr>
                        <a:t>Disk</a:t>
                      </a:r>
                      <a:r>
                        <a:rPr sz="1300" spc="-65" dirty="0">
                          <a:latin typeface="Consolas" panose="020B0609020204030204" pitchFamily="49" charset="0"/>
                          <a:cs typeface="Book Antiqua"/>
                        </a:rPr>
                        <a:t>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확인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300" spc="-150" dirty="0">
                          <a:latin typeface="Consolas" panose="020B0609020204030204" pitchFamily="49" charset="0"/>
                          <a:cs typeface="Book Antiqua"/>
                        </a:rPr>
                        <a:t>df</a:t>
                      </a:r>
                      <a:r>
                        <a:rPr sz="1300" spc="-55" dirty="0">
                          <a:latin typeface="Consolas" panose="020B0609020204030204" pitchFamily="49" charset="0"/>
                          <a:cs typeface="Book Antiqua"/>
                        </a:rPr>
                        <a:t> </a:t>
                      </a:r>
                      <a:r>
                        <a:rPr sz="1300" spc="55" dirty="0">
                          <a:latin typeface="Tahoma"/>
                          <a:cs typeface="Tahoma"/>
                        </a:rPr>
                        <a:t>–</a:t>
                      </a:r>
                      <a:r>
                        <a:rPr sz="1300" spc="55" dirty="0">
                          <a:latin typeface="Consolas" panose="020B0609020204030204" pitchFamily="49" charset="0"/>
                          <a:cs typeface="Book Antiqua"/>
                        </a:rPr>
                        <a:t>k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1130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ts val="1470"/>
                        </a:lnSpc>
                      </a:pP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파일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시스템 </a:t>
                      </a:r>
                      <a:r>
                        <a:rPr sz="1100" spc="-4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별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마운트 </a:t>
                      </a: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상황</a:t>
                      </a:r>
                      <a:r>
                        <a:rPr sz="1300" spc="-110" dirty="0">
                          <a:latin typeface="Consolas" panose="020B0609020204030204" pitchFamily="49" charset="0"/>
                          <a:cs typeface="Book Antiqua"/>
                        </a:rPr>
                        <a:t>,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배분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크기가</a:t>
                      </a:r>
                      <a:r>
                        <a:rPr sz="1100" spc="19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4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보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10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임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02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300" spc="-185" dirty="0">
                          <a:latin typeface="Consolas" panose="020B0609020204030204" pitchFamily="49" charset="0"/>
                          <a:cs typeface="Book Antiqua"/>
                        </a:rPr>
                        <a:t>du</a:t>
                      </a:r>
                      <a:r>
                        <a:rPr sz="1300" spc="-180" dirty="0">
                          <a:latin typeface="Consolas" panose="020B0609020204030204" pitchFamily="49" charset="0"/>
                          <a:cs typeface="Book Antiqua"/>
                        </a:rPr>
                        <a:t> </a:t>
                      </a:r>
                      <a:r>
                        <a:rPr sz="1300" spc="-120" dirty="0">
                          <a:latin typeface="Consolas" panose="020B0609020204030204" pitchFamily="49" charset="0"/>
                          <a:cs typeface="Book Antiqua"/>
                        </a:rPr>
                        <a:t>-a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693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파일별 </a:t>
                      </a: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스페이스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사용량</a:t>
                      </a:r>
                      <a:r>
                        <a:rPr sz="1100" spc="8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보임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94313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02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300" spc="-135" dirty="0">
                          <a:latin typeface="Consolas" panose="020B0609020204030204" pitchFamily="49" charset="0"/>
                          <a:cs typeface="Book Antiqua"/>
                        </a:rPr>
                        <a:t>iostat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693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현재 </a:t>
                      </a:r>
                      <a:r>
                        <a:rPr sz="1300" spc="-125" dirty="0">
                          <a:latin typeface="Consolas" panose="020B0609020204030204" pitchFamily="49" charset="0"/>
                          <a:cs typeface="Book Antiqua"/>
                        </a:rPr>
                        <a:t>io</a:t>
                      </a:r>
                      <a:r>
                        <a:rPr sz="1100" spc="-12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발생상황을</a:t>
                      </a:r>
                      <a:r>
                        <a:rPr sz="1100" spc="1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보여줌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6933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04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네트워크</a:t>
                      </a:r>
                      <a:r>
                        <a:rPr sz="1100" spc="-8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관련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40" dirty="0">
                          <a:latin typeface="Consolas" panose="020B0609020204030204" pitchFamily="49" charset="0"/>
                          <a:cs typeface="Book Antiqua"/>
                        </a:rPr>
                        <a:t>ifconfig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랜카드등 </a:t>
                      </a:r>
                      <a:r>
                        <a:rPr sz="1100" spc="-114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인터페이스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상황을</a:t>
                      </a:r>
                      <a:r>
                        <a:rPr sz="1100" spc="8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보여줌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95562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02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65" dirty="0">
                          <a:latin typeface="Consolas" panose="020B0609020204030204" pitchFamily="49" charset="0"/>
                          <a:cs typeface="Book Antiqua"/>
                        </a:rPr>
                        <a:t>ping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100" spc="-12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네트워크연결설정을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보는 기본</a:t>
                      </a:r>
                      <a:r>
                        <a:rPr sz="1100" spc="8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명령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95562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67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300" spc="-150" dirty="0">
                          <a:latin typeface="Consolas" panose="020B0609020204030204" pitchFamily="49" charset="0"/>
                          <a:cs typeface="Book Antiqua"/>
                        </a:rPr>
                        <a:t>netstat-na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1130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ts val="1480"/>
                        </a:lnSpc>
                      </a:pPr>
                      <a:r>
                        <a:rPr sz="1300" spc="-145" dirty="0">
                          <a:latin typeface="Consolas" panose="020B0609020204030204" pitchFamily="49" charset="0"/>
                          <a:cs typeface="Book Antiqua"/>
                        </a:rPr>
                        <a:t>Tcp/ip</a:t>
                      </a:r>
                      <a:r>
                        <a:rPr sz="1100" spc="-14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어플리케이션차원의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서비스 상태를</a:t>
                      </a:r>
                      <a:r>
                        <a:rPr sz="1100" spc="-10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4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보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여줌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0FAD1DF5-8A54-1A1F-E3AB-0EDE780A6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660493"/>
              </p:ext>
            </p:extLst>
          </p:nvPr>
        </p:nvGraphicFramePr>
        <p:xfrm>
          <a:off x="632436" y="1184212"/>
          <a:ext cx="5018856" cy="52615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2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4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1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476"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100" b="1" spc="-45" dirty="0">
                          <a:latin typeface="나눔명조"/>
                          <a:cs typeface="나눔명조"/>
                        </a:rPr>
                        <a:t>구분</a:t>
                      </a:r>
                      <a:endParaRPr sz="1100" dirty="0">
                        <a:latin typeface="나눔명조"/>
                        <a:cs typeface="나눔명조"/>
                      </a:endParaRPr>
                    </a:p>
                  </a:txBody>
                  <a:tcPr marL="0" marR="0" marT="94313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767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100" b="1" spc="-60" dirty="0">
                          <a:latin typeface="나눔명조"/>
                          <a:cs typeface="나눔명조"/>
                        </a:rPr>
                        <a:t>명령어</a:t>
                      </a:r>
                      <a:endParaRPr sz="1100">
                        <a:latin typeface="나눔명조"/>
                        <a:cs typeface="나눔명조"/>
                      </a:endParaRPr>
                    </a:p>
                  </a:txBody>
                  <a:tcPr marL="0" marR="0" marT="9431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 marR="3175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100" b="1" spc="-45" dirty="0">
                          <a:latin typeface="나눔명조"/>
                          <a:cs typeface="나눔명조"/>
                        </a:rPr>
                        <a:t>설명</a:t>
                      </a:r>
                      <a:endParaRPr sz="1100">
                        <a:latin typeface="나눔명조"/>
                        <a:cs typeface="나눔명조"/>
                      </a:endParaRPr>
                    </a:p>
                  </a:txBody>
                  <a:tcPr marL="0" marR="0" marT="94313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476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1100" spc="-12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프로세스확인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45" dirty="0">
                          <a:latin typeface="Consolas" panose="020B0609020204030204" pitchFamily="49" charset="0"/>
                          <a:cs typeface="Book Antiqua"/>
                        </a:rPr>
                        <a:t>jobs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현재 </a:t>
                      </a:r>
                      <a:r>
                        <a:rPr sz="1300" spc="-155" dirty="0">
                          <a:latin typeface="Consolas" panose="020B0609020204030204" pitchFamily="49" charset="0"/>
                          <a:cs typeface="Book Antiqua"/>
                        </a:rPr>
                        <a:t>id,prompt</a:t>
                      </a:r>
                      <a:r>
                        <a:rPr sz="1100" spc="-15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에서 </a:t>
                      </a: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수행되는</a:t>
                      </a:r>
                      <a:r>
                        <a:rPr sz="1100" spc="-18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300" spc="-125" dirty="0">
                          <a:latin typeface="Consolas" panose="020B0609020204030204" pitchFamily="49" charset="0"/>
                          <a:cs typeface="Book Antiqua"/>
                        </a:rPr>
                        <a:t>job</a:t>
                      </a:r>
                      <a:r>
                        <a:rPr sz="1100" spc="-12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확인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46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60" dirty="0">
                          <a:latin typeface="Consolas" panose="020B0609020204030204" pitchFamily="49" charset="0"/>
                          <a:cs typeface="Book Antiqua"/>
                        </a:rPr>
                        <a:t>ps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각종 </a:t>
                      </a: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프로세스</a:t>
                      </a:r>
                      <a:r>
                        <a:rPr sz="110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상황확인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95562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46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50" dirty="0">
                          <a:latin typeface="Consolas" panose="020B0609020204030204" pitchFamily="49" charset="0"/>
                          <a:cs typeface="Book Antiqua"/>
                        </a:rPr>
                        <a:t>pstree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100" spc="-114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트리구조로 </a:t>
                      </a: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프로세스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상황</a:t>
                      </a:r>
                      <a:r>
                        <a:rPr sz="1100" spc="8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확인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95562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5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300" spc="-155" dirty="0">
                          <a:latin typeface="Consolas" panose="020B0609020204030204" pitchFamily="49" charset="0"/>
                          <a:cs typeface="Book Antiqua"/>
                        </a:rPr>
                        <a:t>top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1130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spc="-114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프로세스가 </a:t>
                      </a:r>
                      <a:r>
                        <a:rPr sz="1300" spc="-155" dirty="0">
                          <a:latin typeface="Consolas" panose="020B0609020204030204" pitchFamily="49" charset="0"/>
                          <a:cs typeface="Book Antiqua"/>
                        </a:rPr>
                        <a:t>cpu</a:t>
                      </a:r>
                      <a:r>
                        <a:rPr sz="1100" spc="-15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를 </a:t>
                      </a: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차지하는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순서로</a:t>
                      </a:r>
                      <a:r>
                        <a:rPr sz="1100" spc="-9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확인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113051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46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50" dirty="0">
                          <a:latin typeface="Consolas" panose="020B0609020204030204" pitchFamily="49" charset="0"/>
                          <a:cs typeface="Book Antiqua"/>
                        </a:rPr>
                        <a:t>ulimit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45" dirty="0">
                          <a:latin typeface="Consolas" panose="020B0609020204030204" pitchFamily="49" charset="0"/>
                          <a:cs typeface="Book Antiqua"/>
                        </a:rPr>
                        <a:t>ulimit </a:t>
                      </a:r>
                      <a:r>
                        <a:rPr sz="1300" spc="65" dirty="0">
                          <a:latin typeface="Tahoma"/>
                          <a:cs typeface="Tahoma"/>
                        </a:rPr>
                        <a:t>–</a:t>
                      </a:r>
                      <a:r>
                        <a:rPr sz="1300" spc="65" dirty="0">
                          <a:latin typeface="Consolas" panose="020B0609020204030204" pitchFamily="49" charset="0"/>
                          <a:cs typeface="Book Antiqua"/>
                        </a:rPr>
                        <a:t>a </a:t>
                      </a:r>
                      <a:r>
                        <a:rPr sz="1100" spc="-4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로 </a:t>
                      </a: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프로세스 자원한도</a:t>
                      </a:r>
                      <a:r>
                        <a:rPr sz="1100" spc="-4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확인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67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</a:pPr>
                      <a:r>
                        <a:rPr sz="1300" spc="-150" dirty="0">
                          <a:latin typeface="Consolas" panose="020B0609020204030204" pitchFamily="49" charset="0"/>
                          <a:cs typeface="Book Antiqua"/>
                        </a:rPr>
                        <a:t>/proc</a:t>
                      </a:r>
                      <a:r>
                        <a:rPr sz="1100" spc="-15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디렉토리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ts val="1480"/>
                        </a:lnSpc>
                      </a:pP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현재 </a:t>
                      </a: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수행중인 </a:t>
                      </a:r>
                      <a:r>
                        <a:rPr sz="1100" spc="-114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프로세스는</a:t>
                      </a:r>
                      <a:r>
                        <a:rPr sz="1100" spc="-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300" spc="-145" dirty="0">
                          <a:latin typeface="Consolas" panose="020B0609020204030204" pitchFamily="49" charset="0"/>
                          <a:cs typeface="Book Antiqua"/>
                        </a:rPr>
                        <a:t>/proc</a:t>
                      </a:r>
                      <a:r>
                        <a:rPr sz="1100" spc="-14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디렉토리에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>
                        <a:lnSpc>
                          <a:spcPct val="126699"/>
                        </a:lnSpc>
                      </a:pPr>
                      <a:r>
                        <a:rPr sz="1100" spc="-114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정보파일로 </a:t>
                      </a:r>
                      <a:r>
                        <a:rPr sz="1100" spc="-12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존재함</a:t>
                      </a:r>
                      <a:r>
                        <a:rPr sz="1300" spc="-120" dirty="0">
                          <a:latin typeface="Consolas" panose="020B0609020204030204" pitchFamily="49" charset="0"/>
                          <a:cs typeface="Book Antiqua"/>
                        </a:rPr>
                        <a:t>(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대부분 </a:t>
                      </a:r>
                      <a:r>
                        <a:rPr sz="1100" spc="-114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리눅스</a:t>
                      </a:r>
                      <a:r>
                        <a:rPr sz="1300" spc="-114" dirty="0">
                          <a:latin typeface="Consolas" panose="020B0609020204030204" pitchFamily="49" charset="0"/>
                          <a:cs typeface="Book Antiqua"/>
                        </a:rPr>
                        <a:t>, </a:t>
                      </a: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유닉스는  </a:t>
                      </a:r>
                      <a:r>
                        <a:rPr sz="1100" spc="-114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아님</a:t>
                      </a:r>
                      <a:r>
                        <a:rPr sz="1300" spc="-114" dirty="0">
                          <a:latin typeface="Consolas" panose="020B0609020204030204" pitchFamily="49" charset="0"/>
                          <a:cs typeface="Book Antiqua"/>
                        </a:rPr>
                        <a:t>)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46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300" spc="-165" dirty="0">
                          <a:latin typeface="Consolas" panose="020B0609020204030204" pitchFamily="49" charset="0"/>
                          <a:cs typeface="Book Antiqua"/>
                        </a:rPr>
                        <a:t>CPU</a:t>
                      </a:r>
                      <a:r>
                        <a:rPr sz="1100" spc="-16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상황확인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70" dirty="0">
                          <a:latin typeface="Consolas" panose="020B0609020204030204" pitchFamily="49" charset="0"/>
                          <a:cs typeface="Book Antiqua"/>
                        </a:rPr>
                        <a:t>vmstat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60" dirty="0">
                          <a:latin typeface="Consolas" panose="020B0609020204030204" pitchFamily="49" charset="0"/>
                          <a:cs typeface="Book Antiqua"/>
                        </a:rPr>
                        <a:t>Cpu</a:t>
                      </a:r>
                      <a:r>
                        <a:rPr sz="1100" spc="-16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활동상황</a:t>
                      </a:r>
                      <a:r>
                        <a:rPr sz="1100" spc="-4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확인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81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300" spc="-145" dirty="0">
                          <a:latin typeface="Consolas" panose="020B0609020204030204" pitchFamily="49" charset="0"/>
                          <a:cs typeface="Book Antiqua"/>
                        </a:rPr>
                        <a:t>sar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1130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ts val="1480"/>
                        </a:lnSpc>
                      </a:pP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순간적 </a:t>
                      </a:r>
                      <a:r>
                        <a:rPr sz="1300" spc="-145" dirty="0">
                          <a:latin typeface="Consolas" panose="020B0609020204030204" pitchFamily="49" charset="0"/>
                          <a:cs typeface="Book Antiqua"/>
                        </a:rPr>
                        <a:t>cpu</a:t>
                      </a:r>
                      <a:r>
                        <a:rPr sz="1100" spc="-14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할당률</a:t>
                      </a:r>
                      <a:r>
                        <a:rPr sz="1300" spc="-145" dirty="0">
                          <a:latin typeface="Consolas" panose="020B0609020204030204" pitchFamily="49" charset="0"/>
                          <a:cs typeface="Book Antiqua"/>
                        </a:rPr>
                        <a:t>, </a:t>
                      </a:r>
                      <a:r>
                        <a:rPr sz="1100" spc="-13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디스크</a:t>
                      </a:r>
                      <a:r>
                        <a:rPr sz="1300" spc="-135" dirty="0">
                          <a:latin typeface="Consolas" panose="020B0609020204030204" pitchFamily="49" charset="0"/>
                          <a:cs typeface="Book Antiqua"/>
                        </a:rPr>
                        <a:t>(sar</a:t>
                      </a:r>
                      <a:r>
                        <a:rPr sz="1300" spc="-114" dirty="0">
                          <a:latin typeface="Consolas" panose="020B0609020204030204" pitchFamily="49" charset="0"/>
                          <a:cs typeface="Book Antiqua"/>
                        </a:rPr>
                        <a:t> </a:t>
                      </a:r>
                      <a:r>
                        <a:rPr sz="1300" spc="-95" dirty="0">
                          <a:latin typeface="Tahoma"/>
                          <a:cs typeface="Tahoma"/>
                        </a:rPr>
                        <a:t>–</a:t>
                      </a:r>
                      <a:r>
                        <a:rPr sz="1300" spc="-95" dirty="0">
                          <a:latin typeface="Consolas" panose="020B0609020204030204" pitchFamily="49" charset="0"/>
                          <a:cs typeface="Book Antiqua"/>
                        </a:rPr>
                        <a:t>d)i/o</a:t>
                      </a:r>
                      <a:r>
                        <a:rPr sz="1100" spc="-9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상황을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보여줌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1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300" spc="-140" dirty="0">
                          <a:latin typeface="Consolas" panose="020B0609020204030204" pitchFamily="49" charset="0"/>
                          <a:cs typeface="Book Antiqua"/>
                        </a:rPr>
                        <a:t>vi</a:t>
                      </a:r>
                      <a:r>
                        <a:rPr sz="1300" spc="-95" dirty="0">
                          <a:latin typeface="Consolas" panose="020B0609020204030204" pitchFamily="49" charset="0"/>
                          <a:cs typeface="Book Antiqua"/>
                        </a:rPr>
                        <a:t> </a:t>
                      </a:r>
                      <a:r>
                        <a:rPr sz="1300" spc="-170" dirty="0">
                          <a:latin typeface="Consolas" panose="020B0609020204030204" pitchFamily="49" charset="0"/>
                          <a:cs typeface="Book Antiqua"/>
                        </a:rPr>
                        <a:t>/proc/cpuinfo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1130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현재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설치된 </a:t>
                      </a:r>
                      <a:r>
                        <a:rPr sz="1300" spc="-150" dirty="0">
                          <a:latin typeface="Consolas" panose="020B0609020204030204" pitchFamily="49" charset="0"/>
                          <a:cs typeface="Book Antiqua"/>
                        </a:rPr>
                        <a:t>cpu</a:t>
                      </a:r>
                      <a:r>
                        <a:rPr sz="1100" spc="-15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자세한 상황을</a:t>
                      </a:r>
                      <a:r>
                        <a:rPr sz="1100" spc="21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보여줌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113051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48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-204" dirty="0">
                          <a:latin typeface="Consolas" panose="020B0609020204030204" pitchFamily="49" charset="0"/>
                          <a:cs typeface="Book Antiqua"/>
                        </a:rPr>
                        <a:t>Memory</a:t>
                      </a:r>
                      <a:r>
                        <a:rPr sz="1300" spc="-165" dirty="0">
                          <a:latin typeface="Consolas" panose="020B0609020204030204" pitchFamily="49" charset="0"/>
                          <a:cs typeface="Book Antiqua"/>
                        </a:rPr>
                        <a:t>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확인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5621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55" dirty="0">
                          <a:latin typeface="Consolas" panose="020B0609020204030204" pitchFamily="49" charset="0"/>
                          <a:cs typeface="Book Antiqua"/>
                        </a:rPr>
                        <a:t>top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메모리 상황도 </a:t>
                      </a:r>
                      <a:r>
                        <a:rPr sz="1300" spc="-140" dirty="0">
                          <a:latin typeface="Consolas" panose="020B0609020204030204" pitchFamily="49" charset="0"/>
                          <a:cs typeface="Book Antiqua"/>
                        </a:rPr>
                        <a:t>top</a:t>
                      </a:r>
                      <a:r>
                        <a:rPr sz="1100" spc="-14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에서</a:t>
                      </a:r>
                      <a:r>
                        <a:rPr sz="1100" spc="8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보임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6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00" spc="-135" dirty="0">
                          <a:latin typeface="Consolas" panose="020B0609020204030204" pitchFamily="49" charset="0"/>
                          <a:cs typeface="Book Antiqua"/>
                        </a:rPr>
                        <a:t>free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231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메모리</a:t>
                      </a:r>
                      <a:r>
                        <a:rPr sz="1100" spc="-4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상황보기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48093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7729D7-B024-93C7-4C94-C724AD093BF4}"/>
              </a:ext>
            </a:extLst>
          </p:cNvPr>
          <p:cNvSpPr txBox="1"/>
          <p:nvPr/>
        </p:nvSpPr>
        <p:spPr>
          <a:xfrm>
            <a:off x="527505" y="464695"/>
            <a:ext cx="710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명령어 총정리</a:t>
            </a:r>
          </a:p>
        </p:txBody>
      </p:sp>
    </p:spTree>
    <p:extLst>
      <p:ext uri="{BB962C8B-B14F-4D97-AF65-F5344CB8AC3E}">
        <p14:creationId xmlns:p14="http://schemas.microsoft.com/office/powerpoint/2010/main" val="388053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1263" y="577516"/>
            <a:ext cx="111061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★틈새 메모 ★ 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비동기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성능에 관련해서 굉장히 악영향을 미치는 이유가 될 수도 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		</a:t>
            </a:r>
            <a:r>
              <a:rPr lang="ko-KR" altLang="en-US" dirty="0">
                <a:latin typeface="+mj-ea"/>
                <a:ea typeface="+mj-ea"/>
              </a:rPr>
              <a:t>그러므로 비동기를 고려해서 프로그램을 짤 필요가 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블로킹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 err="1">
                <a:latin typeface="+mj-ea"/>
                <a:ea typeface="+mj-ea"/>
              </a:rPr>
              <a:t>논블로킹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동기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비동기 </a:t>
            </a:r>
            <a:r>
              <a:rPr lang="en-US" altLang="ko-KR" dirty="0">
                <a:latin typeface="+mj-ea"/>
                <a:ea typeface="+mj-ea"/>
              </a:rPr>
              <a:t>I/O</a:t>
            </a:r>
            <a:r>
              <a:rPr lang="ko-KR" altLang="en-US" dirty="0">
                <a:latin typeface="+mj-ea"/>
                <a:ea typeface="+mj-ea"/>
              </a:rPr>
              <a:t>에 좀 더 알아보도록 하자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7414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8E00AB-D386-FA2F-D2D9-C3E3F5BC0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05" y="429919"/>
            <a:ext cx="10942820" cy="599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43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D897BF-B1F8-8E4F-A135-0871F7C5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81" y="422035"/>
            <a:ext cx="11096375" cy="45330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596309-6AA3-9F94-7B1C-B67B302E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21" y="4955097"/>
            <a:ext cx="9177633" cy="16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77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9494" y="2515892"/>
            <a:ext cx="9875520" cy="1356360"/>
          </a:xfrm>
        </p:spPr>
        <p:txBody>
          <a:bodyPr/>
          <a:lstStyle/>
          <a:p>
            <a:pPr algn="ctr"/>
            <a:r>
              <a:rPr lang="en-US" altLang="ko-KR" b="1" dirty="0"/>
              <a:t>&lt;  </a:t>
            </a:r>
            <a:r>
              <a:rPr lang="en-US" altLang="ko-KR" b="1" dirty="0" err="1"/>
              <a:t>sar</a:t>
            </a:r>
            <a:r>
              <a:rPr lang="en-US" altLang="ko-KR" b="1" dirty="0"/>
              <a:t> </a:t>
            </a:r>
            <a:r>
              <a:rPr lang="ko-KR" altLang="en-US" b="1" dirty="0"/>
              <a:t>명령 실습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15524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36" y="408914"/>
            <a:ext cx="11417452" cy="26078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7561" y="4393580"/>
            <a:ext cx="83099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 </a:t>
            </a:r>
            <a:r>
              <a:rPr lang="en-US" altLang="ko-KR" sz="2400" dirty="0" err="1">
                <a:latin typeface="+mj-ea"/>
                <a:ea typeface="+mj-ea"/>
              </a:rPr>
              <a:t>sysstat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설치</a:t>
            </a:r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ko-KR" altLang="en-US" sz="2000" dirty="0">
                <a:latin typeface="+mj-ea"/>
                <a:ea typeface="+mj-ea"/>
              </a:rPr>
              <a:t>명령어 입력 </a:t>
            </a:r>
            <a:r>
              <a:rPr lang="en-US" altLang="ko-KR" sz="2000" dirty="0">
                <a:latin typeface="+mj-ea"/>
                <a:ea typeface="+mj-ea"/>
              </a:rPr>
              <a:t>: </a:t>
            </a:r>
          </a:p>
          <a:p>
            <a:r>
              <a:rPr lang="en-US" altLang="ko-KR" sz="2000" spc="34" dirty="0" err="1">
                <a:solidFill>
                  <a:prstClr val="black"/>
                </a:solidFill>
                <a:latin typeface="+mj-ea"/>
                <a:ea typeface="+mj-ea"/>
                <a:cs typeface="Tahoma"/>
              </a:rPr>
              <a:t>sudo</a:t>
            </a:r>
            <a:r>
              <a:rPr lang="en-US" altLang="ko-KR" sz="2000" spc="3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 apt install </a:t>
            </a:r>
            <a:r>
              <a:rPr lang="en-US" altLang="ko-KR" sz="2000" spc="34" dirty="0" err="1">
                <a:solidFill>
                  <a:prstClr val="black"/>
                </a:solidFill>
                <a:latin typeface="+mj-ea"/>
                <a:ea typeface="+mj-ea"/>
                <a:cs typeface="Tahoma"/>
              </a:rPr>
              <a:t>sysstat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838353" y="408914"/>
            <a:ext cx="4540103" cy="38852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078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" y="516834"/>
            <a:ext cx="4764577" cy="58839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4695" y="1407611"/>
            <a:ext cx="58640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Application Layer (</a:t>
            </a:r>
            <a:r>
              <a:rPr lang="ko-KR" altLang="en-US" sz="2400" dirty="0">
                <a:latin typeface="+mn-ea"/>
              </a:rPr>
              <a:t>응용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Presentation Layer (</a:t>
            </a:r>
            <a:r>
              <a:rPr lang="ko-KR" altLang="en-US" sz="2400" dirty="0">
                <a:latin typeface="+mn-ea"/>
              </a:rPr>
              <a:t>표현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Session Layer (</a:t>
            </a:r>
            <a:r>
              <a:rPr lang="ko-KR" altLang="en-US" sz="2400" dirty="0">
                <a:latin typeface="+mn-ea"/>
              </a:rPr>
              <a:t>세션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Transport Layer (</a:t>
            </a:r>
            <a:r>
              <a:rPr lang="ko-KR" altLang="en-US" sz="2400" dirty="0">
                <a:latin typeface="+mn-ea"/>
              </a:rPr>
              <a:t>전송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Network Layer (</a:t>
            </a:r>
            <a:r>
              <a:rPr lang="ko-KR" altLang="en-US" sz="2400" dirty="0">
                <a:latin typeface="+mn-ea"/>
              </a:rPr>
              <a:t>네트워크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Data Link Layer (</a:t>
            </a:r>
            <a:r>
              <a:rPr lang="ko-KR" altLang="en-US" sz="2400" dirty="0">
                <a:latin typeface="+mn-ea"/>
              </a:rPr>
              <a:t>데이터 링크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Physical Layer (</a:t>
            </a:r>
            <a:r>
              <a:rPr lang="ko-KR" altLang="en-US" sz="2400" dirty="0">
                <a:latin typeface="+mn-ea"/>
              </a:rPr>
              <a:t>물리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64695" y="516834"/>
            <a:ext cx="550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반드시 외우고 숙지해 둘 것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0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25" y="523055"/>
            <a:ext cx="11461565" cy="32345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7561" y="4393580"/>
            <a:ext cx="6640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34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sar</a:t>
            </a:r>
            <a:r>
              <a:rPr lang="en-US" altLang="ko-KR" sz="2000" spc="3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2000" spc="-12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1 5 </a:t>
            </a:r>
            <a:r>
              <a:rPr lang="en-US" altLang="ko-KR" sz="200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z="2000" spc="-167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</a:t>
            </a:r>
            <a:r>
              <a:rPr lang="en-US" altLang="ko-KR" sz="2000" spc="-16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z="200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사용량을 </a:t>
            </a:r>
            <a:r>
              <a:rPr lang="en-US" altLang="ko-KR" sz="2000" spc="-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</a:t>
            </a:r>
            <a:r>
              <a:rPr lang="ko-KR" altLang="en-US" sz="200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초 </a:t>
            </a:r>
            <a:r>
              <a:rPr lang="ko-KR" altLang="en-US" sz="200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간격으로 </a:t>
            </a:r>
            <a:r>
              <a:rPr lang="en-US" altLang="ko-KR" sz="2000" spc="-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5</a:t>
            </a:r>
            <a:r>
              <a:rPr lang="ko-KR" altLang="en-US" sz="200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번</a:t>
            </a:r>
            <a:r>
              <a:rPr lang="ko-KR" altLang="en-US" sz="2000" spc="-8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200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조사</a:t>
            </a:r>
            <a:endParaRPr lang="ko-KR" altLang="en-US" sz="200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179136" y="523055"/>
            <a:ext cx="1297172" cy="3275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061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8" y="356759"/>
            <a:ext cx="7592485" cy="61444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79333" y="631049"/>
            <a:ext cx="373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ea typeface="+mj-ea"/>
              </a:rPr>
              <a:t>sar</a:t>
            </a:r>
            <a:r>
              <a:rPr lang="en-US" altLang="ko-KR" sz="2000" dirty="0">
                <a:latin typeface="+mj-ea"/>
                <a:ea typeface="+mj-ea"/>
              </a:rPr>
              <a:t> -d 1 100</a:t>
            </a:r>
          </a:p>
          <a:p>
            <a:pPr latinLnBrk="1"/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ko-KR" altLang="en-US" sz="2000" dirty="0">
                <a:latin typeface="+mj-ea"/>
                <a:ea typeface="+mj-ea"/>
              </a:rPr>
              <a:t>실행으로 디스크 </a:t>
            </a:r>
            <a:r>
              <a:rPr lang="en-US" altLang="ko-KR" sz="2000" dirty="0" err="1">
                <a:latin typeface="+mj-ea"/>
                <a:ea typeface="+mj-ea"/>
              </a:rPr>
              <a:t>io</a:t>
            </a:r>
            <a:r>
              <a:rPr lang="ko-KR" altLang="en-US" sz="2000" dirty="0">
                <a:latin typeface="+mj-ea"/>
                <a:ea typeface="+mj-ea"/>
              </a:rPr>
              <a:t>정보 조사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4890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16" y="328180"/>
            <a:ext cx="7611537" cy="62016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69274" y="496138"/>
            <a:ext cx="39177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Top </a:t>
            </a:r>
            <a:r>
              <a:rPr lang="ko-KR" altLang="en-US" sz="2000" b="1" dirty="0">
                <a:latin typeface="+mj-ea"/>
                <a:ea typeface="+mj-ea"/>
              </a:rPr>
              <a:t>명령어 실습</a:t>
            </a:r>
            <a:endParaRPr lang="en-US" altLang="ko-KR" sz="2000" b="1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top</a:t>
            </a:r>
            <a:r>
              <a:rPr lang="ko-KR" altLang="en-US" sz="2000" dirty="0">
                <a:latin typeface="+mj-ea"/>
                <a:ea typeface="+mj-ea"/>
              </a:rPr>
              <a:t>명령 실행 후 보여지는 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sz="2000" dirty="0">
                <a:latin typeface="+mj-ea"/>
                <a:ea typeface="+mj-ea"/>
              </a:rPr>
              <a:t>    항목 조사</a:t>
            </a:r>
          </a:p>
          <a:p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84227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44" y="385592"/>
            <a:ext cx="11384239" cy="4111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844" y="5018049"/>
            <a:ext cx="2497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ea typeface="+mj-ea"/>
              </a:rPr>
              <a:t>fsck</a:t>
            </a:r>
            <a:r>
              <a:rPr lang="ko-KR" altLang="en-US" sz="2000" dirty="0">
                <a:latin typeface="+mj-ea"/>
                <a:ea typeface="+mj-ea"/>
              </a:rPr>
              <a:t>실행</a:t>
            </a:r>
          </a:p>
        </p:txBody>
      </p:sp>
      <p:sp>
        <p:nvSpPr>
          <p:cNvPr id="6" name="모서리가 둥근 직사각형 3">
            <a:extLst>
              <a:ext uri="{FF2B5EF4-FFF2-40B4-BE49-F238E27FC236}">
                <a16:creationId xmlns:a16="http://schemas.microsoft.com/office/drawing/2014/main" id="{27866D30-1049-ADEA-9307-8E93F4D47ADF}"/>
              </a:ext>
            </a:extLst>
          </p:cNvPr>
          <p:cNvSpPr/>
          <p:nvPr/>
        </p:nvSpPr>
        <p:spPr>
          <a:xfrm>
            <a:off x="2684461" y="523055"/>
            <a:ext cx="1297172" cy="27142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223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70" y="324929"/>
            <a:ext cx="7573432" cy="61635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18809" y="735980"/>
            <a:ext cx="24978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j-ea"/>
                <a:ea typeface="+mj-ea"/>
              </a:rPr>
              <a:t>Du </a:t>
            </a:r>
            <a:r>
              <a:rPr lang="ko-KR" altLang="en-US" sz="2000" b="1" dirty="0">
                <a:latin typeface="+mj-ea"/>
                <a:ea typeface="+mj-ea"/>
              </a:rPr>
              <a:t>명령어 실습</a:t>
            </a:r>
            <a:endParaRPr lang="en-US" altLang="ko-KR" sz="2000" b="1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pPr latinLnBrk="1"/>
            <a:r>
              <a:rPr lang="ko-KR" altLang="en-US" sz="2000" dirty="0">
                <a:latin typeface="+mj-ea"/>
                <a:ea typeface="+mj-ea"/>
              </a:rPr>
              <a:t>② </a:t>
            </a:r>
            <a:r>
              <a:rPr lang="en-US" altLang="ko-KR" sz="2000" dirty="0">
                <a:latin typeface="+mj-ea"/>
                <a:ea typeface="+mj-ea"/>
              </a:rPr>
              <a:t>du -k </a:t>
            </a:r>
            <a:r>
              <a:rPr lang="ko-KR" altLang="en-US" sz="2000" dirty="0">
                <a:latin typeface="+mj-ea"/>
                <a:ea typeface="+mj-ea"/>
              </a:rPr>
              <a:t>실행</a:t>
            </a:r>
          </a:p>
          <a:p>
            <a:pPr latinLnBrk="1"/>
            <a:r>
              <a:rPr lang="ko-KR" altLang="en-US" sz="2000" dirty="0">
                <a:latin typeface="+mj-ea"/>
                <a:ea typeface="+mj-ea"/>
              </a:rPr>
              <a:t>③ </a:t>
            </a:r>
            <a:r>
              <a:rPr lang="en-US" altLang="ko-KR" sz="2000" dirty="0">
                <a:latin typeface="+mj-ea"/>
                <a:ea typeface="+mj-ea"/>
              </a:rPr>
              <a:t>du -a </a:t>
            </a:r>
            <a:r>
              <a:rPr lang="ko-KR" altLang="en-US" sz="2000" dirty="0">
                <a:latin typeface="+mj-ea"/>
                <a:ea typeface="+mj-ea"/>
              </a:rPr>
              <a:t>실행</a:t>
            </a:r>
          </a:p>
          <a:p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5007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189494" y="2515892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&lt;  </a:t>
            </a:r>
            <a:r>
              <a:rPr lang="ko-KR" altLang="en-US" b="1" dirty="0"/>
              <a:t>프로세스 확인 실습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97149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65" y="358447"/>
            <a:ext cx="6470183" cy="61679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18809" y="735980"/>
            <a:ext cx="24978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 dirty="0">
                <a:latin typeface="+mj-ea"/>
                <a:ea typeface="+mj-ea"/>
              </a:rPr>
              <a:t>① </a:t>
            </a:r>
            <a:r>
              <a:rPr lang="en-US" altLang="ko-KR" sz="2000" dirty="0">
                <a:latin typeface="+mj-ea"/>
                <a:ea typeface="+mj-ea"/>
              </a:rPr>
              <a:t>jobs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  <a:endParaRPr lang="en-US" altLang="ko-KR" sz="2000" dirty="0">
              <a:latin typeface="+mj-ea"/>
              <a:ea typeface="+mj-ea"/>
            </a:endParaRPr>
          </a:p>
          <a:p>
            <a:pPr latinLnBrk="1"/>
            <a:endParaRPr lang="ko-KR" altLang="en-US" sz="2000" dirty="0">
              <a:latin typeface="+mj-ea"/>
              <a:ea typeface="+mj-ea"/>
            </a:endParaRPr>
          </a:p>
          <a:p>
            <a:pPr latinLnBrk="1"/>
            <a:r>
              <a:rPr lang="ko-KR" altLang="en-US" sz="2000" dirty="0">
                <a:latin typeface="+mj-ea"/>
                <a:ea typeface="+mj-ea"/>
              </a:rPr>
              <a:t>② </a:t>
            </a:r>
            <a:r>
              <a:rPr lang="en-US" altLang="ko-KR" sz="2000" dirty="0" err="1">
                <a:latin typeface="+mj-ea"/>
                <a:ea typeface="+mj-ea"/>
              </a:rPr>
              <a:t>ps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  <a:endParaRPr lang="en-US" altLang="ko-KR" sz="2000" dirty="0">
              <a:latin typeface="+mj-ea"/>
              <a:ea typeface="+mj-ea"/>
            </a:endParaRPr>
          </a:p>
          <a:p>
            <a:pPr latinLnBrk="1"/>
            <a:endParaRPr lang="ko-KR" altLang="en-US" sz="2000" dirty="0">
              <a:latin typeface="+mj-ea"/>
              <a:ea typeface="+mj-ea"/>
            </a:endParaRPr>
          </a:p>
          <a:p>
            <a:pPr latinLnBrk="1"/>
            <a:r>
              <a:rPr lang="ko-KR" altLang="en-US" sz="2000" dirty="0">
                <a:latin typeface="+mj-ea"/>
                <a:ea typeface="+mj-ea"/>
              </a:rPr>
              <a:t>③ </a:t>
            </a:r>
            <a:r>
              <a:rPr lang="en-US" altLang="ko-KR" sz="2000" dirty="0" err="1">
                <a:latin typeface="+mj-ea"/>
                <a:ea typeface="+mj-ea"/>
              </a:rPr>
              <a:t>pstree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</a:p>
          <a:p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15017EF-7125-E38E-86B8-349C03C15C9A}"/>
              </a:ext>
            </a:extLst>
          </p:cNvPr>
          <p:cNvSpPr/>
          <p:nvPr/>
        </p:nvSpPr>
        <p:spPr>
          <a:xfrm>
            <a:off x="1949943" y="358446"/>
            <a:ext cx="1297172" cy="37753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4DE1477B-CFEF-B7DD-2A4F-DA605CA8794A}"/>
              </a:ext>
            </a:extLst>
          </p:cNvPr>
          <p:cNvSpPr/>
          <p:nvPr/>
        </p:nvSpPr>
        <p:spPr>
          <a:xfrm>
            <a:off x="1949943" y="1259173"/>
            <a:ext cx="1297172" cy="22485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87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55" y="373390"/>
            <a:ext cx="11343124" cy="3897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4155" y="5011270"/>
            <a:ext cx="39460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 dirty="0">
                <a:latin typeface="+mj-ea"/>
                <a:ea typeface="+mj-ea"/>
              </a:rPr>
              <a:t>⑤ </a:t>
            </a:r>
            <a:r>
              <a:rPr lang="en-US" altLang="ko-KR" sz="2000" dirty="0" err="1">
                <a:latin typeface="+mj-ea"/>
                <a:ea typeface="+mj-ea"/>
              </a:rPr>
              <a:t>ulimit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  <a:endParaRPr lang="en-US" altLang="ko-KR" sz="2000" dirty="0">
              <a:latin typeface="+mj-ea"/>
              <a:ea typeface="+mj-ea"/>
            </a:endParaRPr>
          </a:p>
          <a:p>
            <a:pPr latinLnBrk="1"/>
            <a:endParaRPr lang="ko-KR" altLang="en-US" sz="2000" dirty="0">
              <a:latin typeface="+mj-ea"/>
              <a:ea typeface="+mj-ea"/>
            </a:endParaRPr>
          </a:p>
          <a:p>
            <a:pPr latinLnBrk="1"/>
            <a:r>
              <a:rPr lang="ko-KR" altLang="en-US" sz="2000" dirty="0">
                <a:latin typeface="+mj-ea"/>
                <a:ea typeface="+mj-ea"/>
              </a:rPr>
              <a:t>⑥ </a:t>
            </a:r>
            <a:r>
              <a:rPr lang="en-US" altLang="ko-KR" sz="2000" dirty="0">
                <a:latin typeface="+mj-ea"/>
                <a:ea typeface="+mj-ea"/>
              </a:rPr>
              <a:t>/proc</a:t>
            </a:r>
            <a:r>
              <a:rPr lang="ko-KR" altLang="en-US" sz="2000" dirty="0" err="1">
                <a:latin typeface="+mj-ea"/>
                <a:ea typeface="+mj-ea"/>
              </a:rPr>
              <a:t>디렉토리</a:t>
            </a:r>
            <a:r>
              <a:rPr lang="ko-KR" altLang="en-US" sz="2000" dirty="0">
                <a:latin typeface="+mj-ea"/>
                <a:ea typeface="+mj-ea"/>
              </a:rPr>
              <a:t> 확인</a:t>
            </a:r>
          </a:p>
          <a:p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3F351A2-A880-EF2A-3E29-15C6B7A4E4E4}"/>
              </a:ext>
            </a:extLst>
          </p:cNvPr>
          <p:cNvSpPr/>
          <p:nvPr/>
        </p:nvSpPr>
        <p:spPr>
          <a:xfrm>
            <a:off x="7610617" y="513460"/>
            <a:ext cx="2582694" cy="58082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3">
            <a:extLst>
              <a:ext uri="{FF2B5EF4-FFF2-40B4-BE49-F238E27FC236}">
                <a16:creationId xmlns:a16="http://schemas.microsoft.com/office/drawing/2014/main" id="{7F665088-1C0B-8AE3-11F7-DA46D37142D2}"/>
              </a:ext>
            </a:extLst>
          </p:cNvPr>
          <p:cNvSpPr/>
          <p:nvPr/>
        </p:nvSpPr>
        <p:spPr>
          <a:xfrm>
            <a:off x="7610617" y="1903752"/>
            <a:ext cx="2582694" cy="58082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404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189494" y="2515892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&lt;  CPU</a:t>
            </a:r>
            <a:r>
              <a:rPr lang="ko-KR" altLang="en-US" b="1" dirty="0"/>
              <a:t>상황 확인 실습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07402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05" y="534271"/>
            <a:ext cx="11443929" cy="15398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1505" y="4783874"/>
            <a:ext cx="2497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+mj-ea"/>
                <a:ea typeface="+mj-ea"/>
              </a:rPr>
              <a:t>① </a:t>
            </a:r>
            <a:r>
              <a:rPr lang="en-US" altLang="ko-KR" dirty="0" err="1">
                <a:latin typeface="+mj-ea"/>
                <a:ea typeface="+mj-ea"/>
              </a:rPr>
              <a:t>vmstat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실습</a:t>
            </a:r>
            <a:endParaRPr lang="en-US" altLang="ko-KR" dirty="0">
              <a:latin typeface="+mj-ea"/>
              <a:ea typeface="+mj-ea"/>
            </a:endParaRPr>
          </a:p>
          <a:p>
            <a:pPr latinLnBrk="1"/>
            <a:endParaRPr lang="ko-KR" altLang="en-US" dirty="0">
              <a:latin typeface="+mj-ea"/>
              <a:ea typeface="+mj-ea"/>
            </a:endParaRPr>
          </a:p>
          <a:p>
            <a:pPr latinLnBrk="1"/>
            <a:r>
              <a:rPr lang="ko-KR" altLang="en-US" dirty="0">
                <a:latin typeface="+mj-ea"/>
                <a:ea typeface="+mj-ea"/>
              </a:rPr>
              <a:t>② </a:t>
            </a:r>
            <a:r>
              <a:rPr lang="en-US" altLang="ko-KR" dirty="0" err="1">
                <a:latin typeface="+mj-ea"/>
                <a:ea typeface="+mj-ea"/>
              </a:rPr>
              <a:t>sar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실습</a:t>
            </a: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05" y="2456964"/>
            <a:ext cx="11397530" cy="1663544"/>
          </a:xfrm>
          <a:prstGeom prst="rect">
            <a:avLst/>
          </a:prstGeom>
        </p:spPr>
      </p:pic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B58DD8A6-C6B8-F5CB-1999-768C0884431C}"/>
              </a:ext>
            </a:extLst>
          </p:cNvPr>
          <p:cNvSpPr/>
          <p:nvPr/>
        </p:nvSpPr>
        <p:spPr>
          <a:xfrm>
            <a:off x="2858735" y="534271"/>
            <a:ext cx="1608334" cy="36513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3">
            <a:extLst>
              <a:ext uri="{FF2B5EF4-FFF2-40B4-BE49-F238E27FC236}">
                <a16:creationId xmlns:a16="http://schemas.microsoft.com/office/drawing/2014/main" id="{6C69B178-8E2C-F1B9-F0E9-8B96A0C9AF8F}"/>
              </a:ext>
            </a:extLst>
          </p:cNvPr>
          <p:cNvSpPr/>
          <p:nvPr/>
        </p:nvSpPr>
        <p:spPr>
          <a:xfrm>
            <a:off x="3430859" y="2478916"/>
            <a:ext cx="1608334" cy="36513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83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3884" y="411585"/>
            <a:ext cx="7592836" cy="979893"/>
          </a:xfrm>
        </p:spPr>
        <p:txBody>
          <a:bodyPr/>
          <a:lstStyle/>
          <a:p>
            <a:r>
              <a:rPr lang="en-US" altLang="ko-KR" dirty="0"/>
              <a:t>   C                R               U              D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861" y="1888435"/>
            <a:ext cx="25046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사용자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그룹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파일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/>
              <a:t>디렉토리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22754" y="1927860"/>
            <a:ext cx="268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adduser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380920" y="1848016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380920" y="2864352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408503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177665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08502" y="284186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177665" y="281591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177665" y="485978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564538" y="1340794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+mn-ea"/>
              </a:rPr>
              <a:t>(Create)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27165" y="3795303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touch</a:t>
            </a:r>
          </a:p>
          <a:p>
            <a:pPr algn="ctr"/>
            <a:r>
              <a:rPr lang="en-US" altLang="ko-KR" sz="2400" b="1" dirty="0">
                <a:latin typeface="+mj-ea"/>
                <a:ea typeface="+mj-ea"/>
              </a:rPr>
              <a:t>echo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27165" y="4811639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mkdir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4718" y="3886815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cat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39065" y="4673139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cd</a:t>
            </a:r>
          </a:p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pwd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58365" y="385579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mr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4269" y="4780524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mv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43432" y="3824965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rm</a:t>
            </a:r>
            <a:endParaRPr lang="en-US" altLang="ko-KR" sz="2400" b="1" dirty="0">
              <a:latin typeface="+mj-ea"/>
              <a:ea typeface="+mj-ea"/>
            </a:endParaRPr>
          </a:p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rmdin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47162" y="1347050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+mn-ea"/>
              </a:rPr>
              <a:t>(Update)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27165" y="292397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addgroup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58512E-4474-C566-18EA-06289828ADAF}"/>
              </a:ext>
            </a:extLst>
          </p:cNvPr>
          <p:cNvSpPr txBox="1"/>
          <p:nvPr/>
        </p:nvSpPr>
        <p:spPr>
          <a:xfrm>
            <a:off x="5635484" y="1352814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+mn-ea"/>
              </a:rPr>
              <a:t>(Read)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CCF1F-CF4F-B42C-B799-5E04F1A716EB}"/>
              </a:ext>
            </a:extLst>
          </p:cNvPr>
          <p:cNvSpPr txBox="1"/>
          <p:nvPr/>
        </p:nvSpPr>
        <p:spPr>
          <a:xfrm>
            <a:off x="9432229" y="1349932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+mn-ea"/>
              </a:rPr>
              <a:t>(Delete)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9979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18" y="512590"/>
            <a:ext cx="7146520" cy="5992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17" y="1396845"/>
            <a:ext cx="7146520" cy="51390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8021" y="1606873"/>
            <a:ext cx="3300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 dirty="0">
                <a:latin typeface="+mj-ea"/>
                <a:ea typeface="+mj-ea"/>
              </a:rPr>
              <a:t>③ </a:t>
            </a:r>
            <a:r>
              <a:rPr lang="en-US" altLang="ko-KR" sz="2000" dirty="0">
                <a:latin typeface="+mj-ea"/>
                <a:ea typeface="+mj-ea"/>
              </a:rPr>
              <a:t>vi /proc/</a:t>
            </a:r>
            <a:r>
              <a:rPr lang="en-US" altLang="ko-KR" sz="2000" dirty="0" err="1">
                <a:latin typeface="+mj-ea"/>
                <a:ea typeface="+mj-ea"/>
              </a:rPr>
              <a:t>cpuinfo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확인</a:t>
            </a:r>
            <a:endParaRPr lang="en-US" altLang="ko-KR" sz="2000" dirty="0">
              <a:latin typeface="+mj-ea"/>
              <a:ea typeface="+mj-ea"/>
            </a:endParaRPr>
          </a:p>
          <a:p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3CE2D869-E480-30D8-5132-A99994695975}"/>
              </a:ext>
            </a:extLst>
          </p:cNvPr>
          <p:cNvSpPr/>
          <p:nvPr/>
        </p:nvSpPr>
        <p:spPr>
          <a:xfrm>
            <a:off x="3610741" y="512590"/>
            <a:ext cx="4038996" cy="59924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850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189494" y="2515892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&lt;  </a:t>
            </a:r>
            <a:r>
              <a:rPr lang="ko-KR" altLang="en-US" b="1" dirty="0"/>
              <a:t>메모리 확인 실습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79250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03" y="375143"/>
            <a:ext cx="7984917" cy="603148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799580" y="661784"/>
            <a:ext cx="1527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000" dirty="0">
                <a:latin typeface="+mj-ea"/>
                <a:ea typeface="+mj-ea"/>
              </a:rPr>
              <a:t>① </a:t>
            </a:r>
            <a:r>
              <a:rPr lang="en-US" altLang="ko-KR" sz="2000" dirty="0">
                <a:latin typeface="+mj-ea"/>
                <a:ea typeface="+mj-ea"/>
              </a:rPr>
              <a:t>top 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3804614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11" y="427522"/>
            <a:ext cx="11341410" cy="14904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44911" y="2186393"/>
            <a:ext cx="1578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000" dirty="0">
                <a:latin typeface="+mj-ea"/>
                <a:ea typeface="+mj-ea"/>
              </a:rPr>
              <a:t>② </a:t>
            </a:r>
            <a:r>
              <a:rPr lang="en-US" altLang="ko-KR" sz="2000" dirty="0">
                <a:latin typeface="+mj-ea"/>
                <a:ea typeface="+mj-ea"/>
              </a:rPr>
              <a:t>free 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DF0D257-9745-AF71-E2E9-D058FD6A4246}"/>
              </a:ext>
            </a:extLst>
          </p:cNvPr>
          <p:cNvSpPr/>
          <p:nvPr/>
        </p:nvSpPr>
        <p:spPr>
          <a:xfrm>
            <a:off x="3176026" y="427522"/>
            <a:ext cx="916289" cy="35196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D6C3C6-265C-CFCE-9666-B95869D3B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11" y="2854886"/>
            <a:ext cx="10917633" cy="356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90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189494" y="2515892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&lt;  </a:t>
            </a:r>
            <a:r>
              <a:rPr lang="ko-KR" altLang="en-US" b="1" dirty="0"/>
              <a:t>디스크 확인 실습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4005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566C59-A8F3-D564-853A-C5DC08FB9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65" y="532590"/>
            <a:ext cx="11367270" cy="39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7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386244-410D-037A-2415-D33E3BD68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86" y="457046"/>
            <a:ext cx="10583056" cy="594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85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540F86-0644-ADB4-7CFD-2F8D9E59D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13" y="630094"/>
            <a:ext cx="5707687" cy="38167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1CD3D9-832A-374B-426C-E39201CFF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496" y="630094"/>
            <a:ext cx="5707687" cy="27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91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5AB324-F167-B416-2F2F-5B60EA42E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12" y="295555"/>
            <a:ext cx="11312375" cy="400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25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1D2EBB-BCB5-178F-1E31-30531E52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50" y="344774"/>
            <a:ext cx="6892239" cy="62205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C41DFC-C37A-D52A-2FC8-2BBCCAAD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900" y="344774"/>
            <a:ext cx="5493050" cy="23534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0FCCF4-A444-CA2B-8DD8-FA8523405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591" y="2698185"/>
            <a:ext cx="5386359" cy="22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8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9494" y="2515892"/>
            <a:ext cx="9875520" cy="1356360"/>
          </a:xfrm>
        </p:spPr>
        <p:txBody>
          <a:bodyPr/>
          <a:lstStyle/>
          <a:p>
            <a:pPr algn="ctr"/>
            <a:r>
              <a:rPr lang="en-US" altLang="ko-KR" b="1" dirty="0"/>
              <a:t>&lt;  </a:t>
            </a:r>
            <a:r>
              <a:rPr lang="ko-KR" altLang="en-US" b="1" dirty="0"/>
              <a:t>시스템 측정 및 모니터링 명령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0637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57" y="390307"/>
            <a:ext cx="11322039" cy="259821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36887" y="3430577"/>
            <a:ext cx="1694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000" dirty="0">
                <a:latin typeface="+mj-ea"/>
                <a:ea typeface="+mj-ea"/>
              </a:rPr>
              <a:t>① </a:t>
            </a:r>
            <a:r>
              <a:rPr lang="en-US" altLang="ko-KR" sz="2000" dirty="0" err="1">
                <a:latin typeface="+mj-ea"/>
                <a:ea typeface="+mj-ea"/>
              </a:rPr>
              <a:t>df</a:t>
            </a:r>
            <a:r>
              <a:rPr lang="en-US" altLang="ko-KR" sz="2000" dirty="0">
                <a:latin typeface="+mj-ea"/>
                <a:ea typeface="+mj-ea"/>
              </a:rPr>
              <a:t> -k 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</a:p>
        </p:txBody>
      </p:sp>
      <p:sp>
        <p:nvSpPr>
          <p:cNvPr id="3" name="모서리가 둥근 직사각형 3">
            <a:extLst>
              <a:ext uri="{FF2B5EF4-FFF2-40B4-BE49-F238E27FC236}">
                <a16:creationId xmlns:a16="http://schemas.microsoft.com/office/drawing/2014/main" id="{DFA372B0-024F-1813-D449-9EBA90F38708}"/>
              </a:ext>
            </a:extLst>
          </p:cNvPr>
          <p:cNvSpPr/>
          <p:nvPr/>
        </p:nvSpPr>
        <p:spPr>
          <a:xfrm>
            <a:off x="3176026" y="427522"/>
            <a:ext cx="916289" cy="35196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120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71" y="410220"/>
            <a:ext cx="5702597" cy="609832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866487" y="701856"/>
            <a:ext cx="17652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000" dirty="0">
                <a:latin typeface="+mj-ea"/>
                <a:ea typeface="+mj-ea"/>
              </a:rPr>
              <a:t>② </a:t>
            </a:r>
            <a:r>
              <a:rPr lang="en-US" altLang="ko-KR" sz="2000" dirty="0">
                <a:latin typeface="+mj-ea"/>
                <a:ea typeface="+mj-ea"/>
              </a:rPr>
              <a:t>du -a 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597064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96" y="376958"/>
            <a:ext cx="11441794" cy="45161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6196" y="5318461"/>
            <a:ext cx="17700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000" dirty="0">
                <a:latin typeface="+mj-ea"/>
                <a:ea typeface="+mj-ea"/>
              </a:rPr>
              <a:t>③ </a:t>
            </a:r>
            <a:r>
              <a:rPr lang="en-US" altLang="ko-KR" sz="2000" dirty="0" err="1">
                <a:latin typeface="+mj-ea"/>
                <a:ea typeface="+mj-ea"/>
              </a:rPr>
              <a:t>iostat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43300E5-9F52-7EDE-80AA-5501AAF17E23}"/>
              </a:ext>
            </a:extLst>
          </p:cNvPr>
          <p:cNvSpPr/>
          <p:nvPr/>
        </p:nvSpPr>
        <p:spPr>
          <a:xfrm>
            <a:off x="2666360" y="376958"/>
            <a:ext cx="916289" cy="35196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095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189494" y="2515892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&lt;  </a:t>
            </a:r>
            <a:r>
              <a:rPr lang="ko-KR" altLang="en-US" b="1" dirty="0"/>
              <a:t>네트워크 관련 확인 실습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60130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12" y="399483"/>
            <a:ext cx="9563276" cy="509314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83612" y="5742207"/>
            <a:ext cx="2000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000" dirty="0">
                <a:latin typeface="+mj-ea"/>
                <a:ea typeface="+mj-ea"/>
              </a:rPr>
              <a:t>① </a:t>
            </a:r>
            <a:r>
              <a:rPr lang="en-US" altLang="ko-KR" sz="2000" dirty="0" err="1">
                <a:latin typeface="+mj-ea"/>
                <a:ea typeface="+mj-ea"/>
              </a:rPr>
              <a:t>ifconfig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4F553E7-DD86-17DB-D2A1-D40DB23BAC9F}"/>
              </a:ext>
            </a:extLst>
          </p:cNvPr>
          <p:cNvSpPr/>
          <p:nvPr/>
        </p:nvSpPr>
        <p:spPr>
          <a:xfrm>
            <a:off x="2891213" y="399483"/>
            <a:ext cx="1351003" cy="33503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406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613998" y="679553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000" dirty="0">
                <a:latin typeface="+mj-ea"/>
                <a:ea typeface="+mj-ea"/>
              </a:rPr>
              <a:t>② </a:t>
            </a:r>
            <a:r>
              <a:rPr lang="en-US" altLang="ko-KR" sz="2000" dirty="0">
                <a:latin typeface="+mj-ea"/>
                <a:ea typeface="+mj-ea"/>
              </a:rPr>
              <a:t>ping 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6" y="380749"/>
            <a:ext cx="6804273" cy="6186724"/>
          </a:xfrm>
          <a:prstGeom prst="rect">
            <a:avLst/>
          </a:prstGeom>
        </p:spPr>
      </p:pic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A59E7DDE-1CEB-257E-ABC2-9ABA57EFC6E3}"/>
              </a:ext>
            </a:extLst>
          </p:cNvPr>
          <p:cNvSpPr/>
          <p:nvPr/>
        </p:nvSpPr>
        <p:spPr>
          <a:xfrm>
            <a:off x="2141705" y="380749"/>
            <a:ext cx="1440944" cy="29880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729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74" y="479023"/>
            <a:ext cx="7339676" cy="4942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73" y="1025912"/>
            <a:ext cx="6963747" cy="552527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449782" y="567881"/>
            <a:ext cx="2432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000" dirty="0">
                <a:latin typeface="+mj-ea"/>
                <a:ea typeface="+mj-ea"/>
              </a:rPr>
              <a:t>③ </a:t>
            </a:r>
            <a:r>
              <a:rPr lang="en-US" altLang="ko-KR" sz="2000" dirty="0" err="1">
                <a:latin typeface="+mj-ea"/>
                <a:ea typeface="+mj-ea"/>
              </a:rPr>
              <a:t>netstat</a:t>
            </a:r>
            <a:r>
              <a:rPr lang="en-US" altLang="ko-KR" sz="2000" dirty="0">
                <a:latin typeface="+mj-ea"/>
                <a:ea typeface="+mj-ea"/>
              </a:rPr>
              <a:t> –</a:t>
            </a:r>
            <a:r>
              <a:rPr lang="en-US" altLang="ko-KR" sz="2000" dirty="0" err="1">
                <a:latin typeface="+mj-ea"/>
                <a:ea typeface="+mj-ea"/>
              </a:rPr>
              <a:t>na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A5E09BC4-6127-A8B4-0395-EC14A39A43C8}"/>
              </a:ext>
            </a:extLst>
          </p:cNvPr>
          <p:cNvSpPr/>
          <p:nvPr/>
        </p:nvSpPr>
        <p:spPr>
          <a:xfrm>
            <a:off x="4435200" y="479023"/>
            <a:ext cx="2325364" cy="49425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1248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189494" y="2515892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&lt;  </a:t>
            </a:r>
            <a:r>
              <a:rPr lang="ko-KR" altLang="en-US" b="1" dirty="0" err="1"/>
              <a:t>리눅스</a:t>
            </a:r>
            <a:r>
              <a:rPr lang="ko-KR" altLang="en-US" b="1" dirty="0"/>
              <a:t> 최종 실습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75796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28" y="2188087"/>
            <a:ext cx="5253800" cy="42208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8" y="425716"/>
            <a:ext cx="7068536" cy="176237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345720" y="425716"/>
            <a:ext cx="1846054" cy="38516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46716" y="4899804"/>
            <a:ext cx="2812211" cy="37619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04855" y="2285489"/>
            <a:ext cx="2967487" cy="90360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위쪽 화살표 5"/>
          <p:cNvSpPr/>
          <p:nvPr/>
        </p:nvSpPr>
        <p:spPr>
          <a:xfrm rot="19793496">
            <a:off x="2644248" y="3308435"/>
            <a:ext cx="775557" cy="1114500"/>
          </a:xfrm>
          <a:prstGeom prst="up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71616-1920-76BA-6901-4A85069916ED}"/>
              </a:ext>
            </a:extLst>
          </p:cNvPr>
          <p:cNvSpPr txBox="1"/>
          <p:nvPr/>
        </p:nvSpPr>
        <p:spPr>
          <a:xfrm>
            <a:off x="7559646" y="618299"/>
            <a:ext cx="42272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httpd.apache.org </a:t>
            </a:r>
            <a:r>
              <a:rPr lang="ko-KR" altLang="en-US" sz="2000" dirty="0">
                <a:latin typeface="+mj-ea"/>
                <a:ea typeface="+mj-ea"/>
              </a:rPr>
              <a:t>사이트 접속</a:t>
            </a: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APACHE </a:t>
            </a:r>
            <a:r>
              <a:rPr lang="ko-KR" altLang="en-US" sz="2000" dirty="0">
                <a:latin typeface="+mj-ea"/>
                <a:ea typeface="+mj-ea"/>
              </a:rPr>
              <a:t>이미지 다른 이름 저장</a:t>
            </a:r>
          </a:p>
        </p:txBody>
      </p:sp>
    </p:spTree>
    <p:extLst>
      <p:ext uri="{BB962C8B-B14F-4D97-AF65-F5344CB8AC3E}">
        <p14:creationId xmlns:p14="http://schemas.microsoft.com/office/powerpoint/2010/main" val="2733514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846" y="433662"/>
            <a:ext cx="6697010" cy="12288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05" y="310553"/>
            <a:ext cx="2600882" cy="62014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094" y="1900932"/>
            <a:ext cx="4198762" cy="439635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451894" y="1259457"/>
            <a:ext cx="5934974" cy="40310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1"/>
          </p:cNvCxnSpPr>
          <p:nvPr/>
        </p:nvCxnSpPr>
        <p:spPr>
          <a:xfrm flipH="1">
            <a:off x="2035834" y="1461008"/>
            <a:ext cx="3416060" cy="391627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7121123" y="1793585"/>
            <a:ext cx="4484853" cy="461104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366605" y="5377284"/>
            <a:ext cx="1669229" cy="27616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481137" y="4572000"/>
            <a:ext cx="3176337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드래그해서 파일 </a:t>
            </a:r>
            <a:r>
              <a:rPr lang="en-US" altLang="ko-KR" sz="2000" dirty="0" err="1"/>
              <a:t>vscode</a:t>
            </a:r>
            <a:r>
              <a:rPr lang="en-US" altLang="ko-KR" sz="2000" dirty="0"/>
              <a:t> </a:t>
            </a:r>
            <a:r>
              <a:rPr lang="ko-KR" altLang="en-US" sz="2000" dirty="0"/>
              <a:t>리눅스로 복사 붙여넣기</a:t>
            </a:r>
          </a:p>
        </p:txBody>
      </p:sp>
    </p:spTree>
    <p:extLst>
      <p:ext uri="{BB962C8B-B14F-4D97-AF65-F5344CB8AC3E}">
        <p14:creationId xmlns:p14="http://schemas.microsoft.com/office/powerpoint/2010/main" val="3209917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0A28C0-0092-5448-020E-1F7DB930D7AA}"/>
              </a:ext>
            </a:extLst>
          </p:cNvPr>
          <p:cNvSpPr txBox="1"/>
          <p:nvPr/>
        </p:nvSpPr>
        <p:spPr>
          <a:xfrm>
            <a:off x="329784" y="494675"/>
            <a:ext cx="11512446" cy="535274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2400" b="1" spc="-59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1.</a:t>
            </a:r>
            <a:r>
              <a:rPr lang="ko-KR" altLang="en-US" sz="2400" b="1" spc="-59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 </a:t>
            </a:r>
            <a:r>
              <a:rPr lang="ko-KR" altLang="en-US" sz="2400" b="1" spc="-118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시스템 </a:t>
            </a:r>
            <a:r>
              <a:rPr lang="ko-KR" altLang="en-US" sz="2400" b="1" spc="-98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측정 </a:t>
            </a:r>
            <a:r>
              <a:rPr lang="ko-KR" altLang="en-US" sz="2400" b="1" spc="-74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및 </a:t>
            </a:r>
            <a:r>
              <a:rPr lang="ko-KR" altLang="en-US" sz="2400" b="1" spc="-118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모니터링</a:t>
            </a:r>
            <a:r>
              <a:rPr lang="ko-KR" altLang="en-US" sz="2400" b="1" spc="-177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 </a:t>
            </a:r>
            <a:r>
              <a:rPr lang="ko-KR" altLang="en-US" sz="2400" b="1" spc="-108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명령</a:t>
            </a:r>
            <a:endParaRPr lang="ko-KR" altLang="en-US" sz="2400" b="1" dirty="0">
              <a:solidFill>
                <a:prstClr val="black"/>
              </a:solidFill>
              <a:latin typeface="+mj-ea"/>
              <a:ea typeface="+mj-ea"/>
              <a:cs typeface="새굴림"/>
            </a:endParaRPr>
          </a:p>
          <a:p>
            <a:pPr marL="298242" indent="-285750" defTabSz="899404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altLang="ko-KR" sz="2000" b="1" spc="-84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298242" indent="-285750" defTabSz="899404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2400" b="1" spc="-84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sar</a:t>
            </a:r>
            <a:endParaRPr lang="ko-KR" altLang="en-US" sz="2400" b="1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lang="en-US" altLang="ko-KR" sz="1600" b="0" spc="-152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sar</a:t>
            </a:r>
            <a:r>
              <a:rPr lang="en-US" altLang="ko-KR"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lang="en-US" altLang="ko-KR" sz="1600" b="0" spc="-152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sar</a:t>
            </a:r>
            <a:r>
              <a:rPr lang="en-US" altLang="ko-KR"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(System </a:t>
            </a:r>
            <a:r>
              <a:rPr lang="en-US" altLang="ko-KR"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Activity </a:t>
            </a:r>
            <a:r>
              <a:rPr lang="en-US" altLang="ko-KR" sz="1600" b="0" spc="-15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Reporter)</a:t>
            </a:r>
            <a:r>
              <a:rPr lang="ko-KR" altLang="en-US" sz="1600" b="0" spc="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명령어는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유닉스</a:t>
            </a: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리눅스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등에서 </a:t>
            </a:r>
            <a:endParaRPr lang="en-US" altLang="ko-KR" sz="1600" b="0" spc="-103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유용하게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쓰는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시스템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모니터링</a:t>
            </a:r>
            <a:r>
              <a:rPr lang="ko-KR" altLang="en-US" sz="1600" b="0" spc="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명령어이다</a:t>
            </a:r>
            <a:r>
              <a:rPr lang="en-US" altLang="ko-KR"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altLang="ko-KR" sz="1600" b="0" spc="-192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ko-KR" altLang="en-US" sz="1600" b="0" spc="-192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① </a:t>
            </a:r>
            <a:r>
              <a:rPr lang="en-US" altLang="ko-KR" sz="1600" b="0" spc="-192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sar</a:t>
            </a:r>
            <a:r>
              <a:rPr lang="en-US" altLang="ko-KR" sz="1600" b="0" spc="-19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z="1600" b="0" spc="-19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명령어</a:t>
            </a:r>
            <a:r>
              <a:rPr lang="ko-KR" altLang="en-US" sz="1600" b="0" spc="-4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역할</a:t>
            </a:r>
            <a:endParaRPr lang="en-US" altLang="ko-KR" sz="1600" b="0" spc="25" dirty="0">
              <a:solidFill>
                <a:prstClr val="black"/>
              </a:solidFill>
              <a:latin typeface="+mj-ea"/>
              <a:ea typeface="+mj-ea"/>
              <a:cs typeface="Tahoma"/>
            </a:endParaRPr>
          </a:p>
          <a:p>
            <a:pPr marL="430029" indent="-285750" defTabSz="899404" latinLnBrk="1">
              <a:spcBef>
                <a:spcPts val="679"/>
              </a:spcBef>
              <a:buFont typeface="Arial" panose="020B0604020202020204" pitchFamily="34" charset="0"/>
              <a:buChar char="•"/>
            </a:pPr>
            <a:r>
              <a:rPr lang="ko-KR" altLang="en-US" sz="1600" b="0" spc="2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모니터링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대상이 상당히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넓은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편이며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기본값은 </a:t>
            </a:r>
            <a:r>
              <a:rPr lang="en-US" altLang="ko-KR" sz="1600" b="0" spc="-216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활동에 </a:t>
            </a:r>
            <a:endParaRPr lang="en-US" altLang="ko-KR" sz="1600" b="0" spc="-103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79"/>
              </a:spcBef>
            </a:pP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대한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통계를</a:t>
            </a:r>
            <a:r>
              <a:rPr lang="ko-KR" altLang="en-US" sz="1600" b="0" spc="-2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출력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430029" indent="-285750" defTabSz="899404" latinLnBrk="1">
              <a:spcBef>
                <a:spcPts val="693"/>
              </a:spcBef>
              <a:buFont typeface="Arial" panose="020B0604020202020204" pitchFamily="34" charset="0"/>
              <a:buChar char="•"/>
            </a:pPr>
            <a:r>
              <a:rPr lang="ko-KR" altLang="en-US" sz="1600" b="0" spc="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각종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활동에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대한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통계를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다른 </a:t>
            </a:r>
            <a:r>
              <a:rPr lang="ko-KR" altLang="en-US" sz="1600" b="0" spc="-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프로그램</a:t>
            </a:r>
            <a:r>
              <a:rPr lang="en-US" altLang="ko-KR" sz="1600" b="0" spc="-12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lang="en-US" altLang="ko-KR" sz="1600" b="0" spc="-128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sysstat</a:t>
            </a:r>
            <a:r>
              <a:rPr lang="en-US" altLang="ko-KR" sz="1600" b="0" spc="-12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r>
              <a:rPr lang="ko-KR" altLang="en-US" sz="1600" b="0" spc="-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을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이용하여 </a:t>
            </a:r>
            <a:endParaRPr lang="en-US" altLang="ko-KR" sz="1600" b="0" spc="-108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93"/>
              </a:spcBef>
            </a:pP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파일로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저장하고 통계치를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리포팅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하는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기능을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제공</a:t>
            </a:r>
            <a:r>
              <a:rPr lang="en-US" altLang="ko-KR"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altLang="ko-KR" sz="1600" b="0" spc="-50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ko-KR" altLang="en-US"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②</a:t>
            </a:r>
            <a:r>
              <a:rPr lang="ko-KR" altLang="en-US" sz="1600" b="0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lang="en-US" altLang="ko-KR" sz="1600" b="0" spc="-143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sar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설치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430029" indent="-285750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600" b="0" spc="34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sar</a:t>
            </a:r>
            <a:r>
              <a:rPr lang="ko-KR" altLang="en-US" sz="1600" b="0" spc="15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명령어가 실행되지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않는 경우 </a:t>
            </a:r>
            <a:r>
              <a:rPr lang="en-US" altLang="ko-KR" sz="1600" b="0" spc="-133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sysstat</a:t>
            </a:r>
            <a:r>
              <a:rPr lang="ko-KR" altLang="en-US" sz="1600" b="0" spc="-13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를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설치하여야 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함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endParaRPr lang="en-US" altLang="ko-KR" sz="1600" dirty="0">
              <a:latin typeface="+mj-ea"/>
              <a:ea typeface="+mj-ea"/>
            </a:endParaRPr>
          </a:p>
          <a:p>
            <a:pPr marL="12492" defTabSz="899404" eaLnBrk="1" fontAlgn="auto" latinLnBrk="1" hangingPunct="1">
              <a:spcBef>
                <a:spcPts val="580"/>
              </a:spcBef>
              <a:spcAft>
                <a:spcPts val="0"/>
              </a:spcAft>
              <a:buClrTx/>
            </a:pPr>
            <a:endParaRPr lang="en-US" altLang="ko-KR" sz="1600" spc="-50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2492" defTabSz="899404" eaLnBrk="1" fontAlgn="auto" latinLnBrk="1" hangingPunct="1">
              <a:spcBef>
                <a:spcPts val="580"/>
              </a:spcBef>
              <a:spcAft>
                <a:spcPts val="0"/>
              </a:spcAft>
              <a:buClrTx/>
            </a:pPr>
            <a:endParaRPr lang="en-US" altLang="ko-KR" sz="1600" spc="-507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defTabSz="899404" eaLnBrk="1" fontAlgn="auto" latinLnBrk="1" hangingPunct="1">
              <a:spcBef>
                <a:spcPts val="580"/>
              </a:spcBef>
              <a:spcAft>
                <a:spcPts val="0"/>
              </a:spcAft>
              <a:buClrTx/>
            </a:pPr>
            <a:endParaRPr lang="en-US" altLang="ko-KR" sz="1600" spc="-143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defTabSz="899404" eaLnBrk="1" fontAlgn="auto" latinLnBrk="1" hangingPunct="1">
              <a:spcBef>
                <a:spcPts val="580"/>
              </a:spcBef>
              <a:spcAft>
                <a:spcPts val="0"/>
              </a:spcAft>
              <a:buClrTx/>
            </a:pPr>
            <a:r>
              <a:rPr lang="ko-KR" altLang="en-US" sz="160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③ </a:t>
            </a:r>
            <a:r>
              <a:rPr lang="en-US" altLang="ko-KR" sz="1600" b="0" spc="-143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sar</a:t>
            </a:r>
            <a:r>
              <a:rPr lang="en-US" altLang="ko-KR"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보여지는</a:t>
            </a:r>
            <a:r>
              <a:rPr lang="ko-KR" altLang="en-US" sz="1600" b="0" spc="-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항목</a:t>
            </a:r>
            <a:endParaRPr lang="en-US" altLang="ko-KR" sz="160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298242" indent="-285750" defTabSz="899404" eaLnBrk="1" fontAlgn="auto" latinLnBrk="1" hangingPunct="1">
              <a:spcBef>
                <a:spcPts val="58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600" b="0" spc="-5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%user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user </a:t>
            </a:r>
            <a:r>
              <a:rPr lang="en-US" altLang="ko-KR" sz="1600" b="0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level </a:t>
            </a:r>
            <a:r>
              <a:rPr lang="en-US" altLang="ko-KR"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(application) 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이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사용하는 </a:t>
            </a:r>
            <a:r>
              <a:rPr lang="en-US" altLang="ko-KR" sz="1600" b="0" spc="-148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</a:t>
            </a:r>
            <a:r>
              <a:rPr lang="ko-KR" altLang="en-US" sz="1600" b="0" spc="-14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의 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양</a:t>
            </a:r>
            <a:r>
              <a:rPr lang="ko-KR" altLang="en-US" sz="1600" b="0" spc="-241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1600" b="0" spc="-16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(%)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298242" indent="-285750" defTabSz="899404" latinLnBrk="1">
              <a:spcBef>
                <a:spcPts val="684"/>
              </a:spcBef>
              <a:buFont typeface="Arial" panose="020B0604020202020204" pitchFamily="34" charset="0"/>
              <a:buChar char="•"/>
            </a:pPr>
            <a:r>
              <a:rPr lang="en-US" altLang="ko-KR" sz="1600" b="0" spc="-4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%nice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z="1600" b="0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nice </a:t>
            </a:r>
            <a:r>
              <a:rPr lang="en-US" altLang="ko-KR" sz="1600" b="0" spc="-13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priority(</a:t>
            </a:r>
            <a:r>
              <a:rPr lang="ko-KR" altLang="en-US" sz="1600" b="0" spc="-13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우선순위가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지정된 </a:t>
            </a:r>
            <a:r>
              <a:rPr lang="en-US" altLang="ko-KR" sz="1600" b="0" spc="-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job)</a:t>
            </a:r>
            <a:r>
              <a:rPr lang="ko-KR" altLang="en-US" sz="1600" b="0" spc="-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를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가진 </a:t>
            </a:r>
            <a:r>
              <a:rPr lang="en-US" altLang="ko-KR"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user </a:t>
            </a:r>
            <a:r>
              <a:rPr lang="en-US" altLang="ko-KR" sz="1600" b="0" spc="-12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level</a:t>
            </a:r>
            <a:r>
              <a:rPr lang="ko-KR" altLang="en-US" sz="1600" b="0" spc="-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이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사용하는 </a:t>
            </a:r>
            <a:r>
              <a:rPr lang="en-US" altLang="ko-KR" sz="1600" b="0" spc="-152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</a:t>
            </a:r>
            <a:r>
              <a:rPr lang="ko-KR" altLang="en-US" sz="1600" b="0" spc="-15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의</a:t>
            </a:r>
            <a:r>
              <a:rPr lang="ko-KR" altLang="en-US" sz="1600" b="0" spc="-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5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양</a:t>
            </a:r>
            <a:r>
              <a:rPr lang="en-US" altLang="ko-KR"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(%)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298242" indent="-285750" defTabSz="899404" latinLnBrk="1">
              <a:spcBef>
                <a:spcPts val="689"/>
              </a:spcBef>
              <a:buFont typeface="Arial" panose="020B0604020202020204" pitchFamily="34" charset="0"/>
              <a:buChar char="•"/>
            </a:pPr>
            <a:r>
              <a:rPr lang="en-US" altLang="ko-KR" sz="1600" b="0" spc="-8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%system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z="1600" b="0" spc="-16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system </a:t>
            </a:r>
            <a:r>
              <a:rPr lang="en-US" altLang="ko-KR" sz="1600" b="0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level(kernel)</a:t>
            </a:r>
            <a:r>
              <a:rPr lang="ko-KR" altLang="en-US" sz="1600" b="0" spc="-13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이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사용하는</a:t>
            </a:r>
            <a:r>
              <a:rPr lang="ko-KR" altLang="en-US" sz="1600" b="0" spc="-9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1600" b="0" spc="-167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</a:t>
            </a:r>
            <a:r>
              <a:rPr lang="ko-KR" altLang="en-US" sz="1600" b="0" spc="-16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양</a:t>
            </a:r>
            <a:r>
              <a:rPr lang="en-US" altLang="ko-KR" sz="1600" b="0" spc="-16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(%)</a:t>
            </a:r>
          </a:p>
          <a:p>
            <a:pPr marL="298242" indent="-285750" defTabSz="899404" latinLnBrk="1">
              <a:spcBef>
                <a:spcPts val="689"/>
              </a:spcBef>
              <a:buFont typeface="Arial" panose="020B0604020202020204" pitchFamily="34" charset="0"/>
              <a:buChar char="•"/>
            </a:pPr>
            <a:r>
              <a:rPr lang="en-US" altLang="ko-KR" sz="1600" b="0" spc="-7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%</a:t>
            </a:r>
            <a:r>
              <a:rPr lang="en-US" altLang="ko-KR" sz="1600" b="0" spc="-79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iowait</a:t>
            </a:r>
            <a:r>
              <a:rPr lang="en-US" altLang="ko-KR" sz="1600" b="0" spc="-7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ko-KR" altLang="en-US" sz="1600" b="0" spc="-112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디스크등의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1600" b="0" spc="-133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</a:t>
            </a:r>
            <a:r>
              <a:rPr lang="en-US" altLang="ko-KR" sz="1600" b="0" spc="-13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/o</a:t>
            </a:r>
            <a:r>
              <a:rPr lang="ko-KR" altLang="en-US" sz="1600" b="0" spc="-13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의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속도차로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인하여 </a:t>
            </a:r>
            <a:r>
              <a:rPr lang="en-US" altLang="ko-KR" sz="1600" b="0" spc="-148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</a:t>
            </a:r>
            <a:r>
              <a:rPr lang="ko-KR" altLang="en-US" sz="1600" b="0" spc="-14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쉬게 되는 시간</a:t>
            </a:r>
            <a:r>
              <a:rPr lang="ko-KR" altLang="en-US" sz="1600" b="0" spc="7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4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비율</a:t>
            </a:r>
            <a:r>
              <a:rPr lang="en-US" altLang="ko-KR"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(%)</a:t>
            </a:r>
            <a:endParaRPr lang="en-US" altLang="ko-KR" sz="160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298242" indent="-285750" defTabSz="899404" latinLnBrk="1">
              <a:spcBef>
                <a:spcPts val="689"/>
              </a:spcBef>
              <a:buFont typeface="Arial" panose="020B0604020202020204" pitchFamily="34" charset="0"/>
              <a:buChar char="•"/>
            </a:pPr>
            <a:r>
              <a:rPr lang="en-US" altLang="ko-KR" sz="1600" b="0" spc="-5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%steal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ko-KR" altLang="en-US" sz="1600" b="0" spc="-13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프로세스</a:t>
            </a:r>
            <a:r>
              <a:rPr lang="en-US" altLang="ko-KR" sz="1600" b="0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lang="en-US" altLang="ko-KR" sz="1600" b="0" spc="-138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</a:t>
            </a:r>
            <a:r>
              <a:rPr lang="ko-KR" altLang="en-US" sz="1600" b="0" spc="-13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하나의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실행단위</a:t>
            </a: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 </a:t>
            </a:r>
            <a:r>
              <a:rPr lang="en-US" altLang="ko-KR" sz="1600" b="0" spc="-148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</a:t>
            </a:r>
            <a:r>
              <a:rPr lang="ko-KR" altLang="en-US" sz="1600" b="0" spc="-14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등을 </a:t>
            </a: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바꾸거나</a:t>
            </a:r>
            <a:r>
              <a:rPr lang="en-US" altLang="ko-KR"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lang="ko-KR" altLang="en-US" sz="1600" b="0" spc="-44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잡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우선순위에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의하여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다른 잡이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들어오거나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하는 순간 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때 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문에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사용된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시간</a:t>
            </a:r>
            <a:r>
              <a:rPr lang="ko-KR" altLang="en-US" sz="1600" b="0" spc="6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4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비율</a:t>
            </a:r>
            <a:r>
              <a:rPr lang="en-US" altLang="ko-KR"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(%)</a:t>
            </a:r>
            <a:endParaRPr lang="en-US" altLang="ko-KR" sz="160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298242" indent="-285750" defTabSz="899404" latinLnBrk="1">
              <a:spcBef>
                <a:spcPts val="689"/>
              </a:spcBef>
              <a:buFont typeface="Arial" panose="020B0604020202020204" pitchFamily="34" charset="0"/>
              <a:buChar char="•"/>
            </a:pPr>
            <a:r>
              <a:rPr lang="en-US" altLang="ko-KR" sz="1600" b="0" spc="-3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%idle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z="1600" b="0" spc="-152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</a:t>
            </a:r>
            <a:r>
              <a:rPr lang="ko-KR" altLang="en-US" sz="1600" b="0" spc="-15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 </a:t>
            </a:r>
            <a:r>
              <a:rPr lang="ko-KR" altLang="en-US"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널널한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비율 </a:t>
            </a:r>
            <a:r>
              <a:rPr lang="en-US" altLang="ko-KR"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(100-</a:t>
            </a:r>
            <a:r>
              <a:rPr lang="ko-KR" altLang="en-US" sz="1600" b="0" spc="-9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1600" b="0" spc="-17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(%user+%nice+%system))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endParaRPr lang="en-US" altLang="ko-KR" sz="1600" b="0" spc="-50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lang="ko-KR" altLang="en-US"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④</a:t>
            </a:r>
            <a:r>
              <a:rPr lang="ko-KR" altLang="en-US" sz="1600" b="0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lang="en-US" altLang="ko-KR" sz="1600" b="0" spc="-143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sar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430029" indent="-285750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600" b="0" spc="34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sar</a:t>
            </a:r>
            <a:r>
              <a:rPr lang="en-US" altLang="ko-KR" sz="1600" b="0" spc="3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1600" b="0" spc="-12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1 5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z="1600" b="0" spc="-167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</a:t>
            </a:r>
            <a:r>
              <a:rPr lang="en-US" altLang="ko-KR" sz="1600" b="0" spc="-16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사용량을 </a:t>
            </a:r>
            <a:r>
              <a:rPr lang="en-US" altLang="ko-KR" sz="1600" b="0" spc="-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초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간격으로 </a:t>
            </a:r>
            <a:r>
              <a:rPr lang="en-US" altLang="ko-KR" sz="1600" b="0" spc="-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5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번</a:t>
            </a:r>
            <a:r>
              <a:rPr lang="ko-KR" altLang="en-US" sz="1600" b="0" spc="-8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조사</a:t>
            </a:r>
            <a:endParaRPr lang="en-US" altLang="ko-KR" sz="1600" b="0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430029" indent="-285750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600" b="0" spc="34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sar</a:t>
            </a:r>
            <a:r>
              <a:rPr lang="en-US" altLang="ko-KR" sz="1600" b="0" spc="3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1600" b="0" spc="49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–</a:t>
            </a:r>
            <a:r>
              <a:rPr lang="en-US" altLang="ko-KR" sz="1600" b="0" spc="4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 </a:t>
            </a:r>
            <a:r>
              <a:rPr lang="en-US" altLang="ko-KR" sz="1600" b="0" spc="-12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1 1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disk </a:t>
            </a:r>
            <a:r>
              <a:rPr lang="en-US" altLang="ko-KR"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io</a:t>
            </a: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정보를 </a:t>
            </a:r>
            <a:r>
              <a:rPr lang="en-US" altLang="ko-KR"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초 간격으로 </a:t>
            </a:r>
            <a:r>
              <a:rPr lang="en-US" altLang="ko-KR"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번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조사</a:t>
            </a:r>
            <a:endParaRPr lang="ko-KR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72189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16" y="586841"/>
            <a:ext cx="11333582" cy="896901"/>
          </a:xfrm>
          <a:prstGeom prst="rect">
            <a:avLst/>
          </a:prstGeom>
        </p:spPr>
      </p:pic>
      <p:sp>
        <p:nvSpPr>
          <p:cNvPr id="4" name="아래쪽 화살표 3"/>
          <p:cNvSpPr/>
          <p:nvPr/>
        </p:nvSpPr>
        <p:spPr>
          <a:xfrm>
            <a:off x="8542659" y="1906436"/>
            <a:ext cx="980903" cy="15009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6" y="3830128"/>
            <a:ext cx="11401365" cy="100815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91137" y="4475747"/>
            <a:ext cx="3291052" cy="36254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91137" y="5277853"/>
            <a:ext cx="50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파일 복사된 부분 확인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5C047-4F81-719F-10E0-DADE7454D3AF}"/>
              </a:ext>
            </a:extLst>
          </p:cNvPr>
          <p:cNvSpPr txBox="1"/>
          <p:nvPr/>
        </p:nvSpPr>
        <p:spPr>
          <a:xfrm>
            <a:off x="591137" y="1906436"/>
            <a:ext cx="760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cd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/var/www/html </a:t>
            </a:r>
            <a:r>
              <a:rPr lang="ko-KR" altLang="en-US" sz="2000" dirty="0">
                <a:latin typeface="+mj-ea"/>
                <a:ea typeface="+mj-ea"/>
              </a:rPr>
              <a:t>로 경로 이동</a:t>
            </a:r>
          </a:p>
        </p:txBody>
      </p:sp>
    </p:spTree>
    <p:extLst>
      <p:ext uri="{BB962C8B-B14F-4D97-AF65-F5344CB8AC3E}">
        <p14:creationId xmlns:p14="http://schemas.microsoft.com/office/powerpoint/2010/main" val="996263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83" y="370306"/>
            <a:ext cx="8375979" cy="485730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21102" y="4332123"/>
            <a:ext cx="7522234" cy="89548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22077" y="370306"/>
            <a:ext cx="2193984" cy="23354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37B38-9089-BAA4-2941-C4607AADE052}"/>
              </a:ext>
            </a:extLst>
          </p:cNvPr>
          <p:cNvSpPr txBox="1"/>
          <p:nvPr/>
        </p:nvSpPr>
        <p:spPr>
          <a:xfrm>
            <a:off x="8904157" y="603849"/>
            <a:ext cx="2889860" cy="1888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localhost/</a:t>
            </a:r>
            <a:r>
              <a:rPr lang="ko-KR" altLang="en-US" sz="2000" dirty="0"/>
              <a:t>이미지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</a:t>
            </a:r>
            <a:r>
              <a:rPr lang="ko-KR" altLang="en-US" sz="2000" dirty="0"/>
              <a:t>파일명 으로 이미지    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   </a:t>
            </a:r>
            <a:r>
              <a:rPr lang="ko-KR" altLang="en-US" sz="2000" dirty="0"/>
              <a:t>복사가 잘 되었는지  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   </a:t>
            </a:r>
            <a:r>
              <a:rPr lang="ko-KR" altLang="en-US" sz="2000" dirty="0"/>
              <a:t>확인 해보았다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726697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291" y="386419"/>
            <a:ext cx="4456120" cy="20969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30" y="386419"/>
            <a:ext cx="1923016" cy="6085159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034288" y="715362"/>
            <a:ext cx="2193984" cy="45783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34287" y="1730404"/>
            <a:ext cx="2797833" cy="45783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57631" y="1615947"/>
            <a:ext cx="905344" cy="18427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13794" y="5387846"/>
            <a:ext cx="905344" cy="17475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4" idx="1"/>
          </p:cNvCxnSpPr>
          <p:nvPr/>
        </p:nvCxnSpPr>
        <p:spPr>
          <a:xfrm flipH="1">
            <a:off x="1419138" y="944277"/>
            <a:ext cx="2615150" cy="67167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1"/>
          </p:cNvCxnSpPr>
          <p:nvPr/>
        </p:nvCxnSpPr>
        <p:spPr>
          <a:xfrm flipH="1">
            <a:off x="1485900" y="1959319"/>
            <a:ext cx="2548387" cy="335563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116" y="386419"/>
            <a:ext cx="4407275" cy="4614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E66F4A-1BD1-CDE7-E33B-466C24CE7ECE}"/>
              </a:ext>
            </a:extLst>
          </p:cNvPr>
          <p:cNvSpPr txBox="1"/>
          <p:nvPr/>
        </p:nvSpPr>
        <p:spPr>
          <a:xfrm>
            <a:off x="3655783" y="4607064"/>
            <a:ext cx="3176337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드래그해서 파일 </a:t>
            </a:r>
            <a:r>
              <a:rPr lang="en-US" altLang="ko-KR" sz="2000" dirty="0" err="1"/>
              <a:t>vscode</a:t>
            </a:r>
            <a:r>
              <a:rPr lang="en-US" altLang="ko-KR" sz="2000" dirty="0"/>
              <a:t> </a:t>
            </a:r>
            <a:r>
              <a:rPr lang="ko-KR" altLang="en-US" sz="2000" dirty="0"/>
              <a:t>리눅스로 복사 붙여넣기</a:t>
            </a:r>
          </a:p>
        </p:txBody>
      </p:sp>
      <p:sp>
        <p:nvSpPr>
          <p:cNvPr id="10" name="모서리가 둥근 직사각형 7">
            <a:extLst>
              <a:ext uri="{FF2B5EF4-FFF2-40B4-BE49-F238E27FC236}">
                <a16:creationId xmlns:a16="http://schemas.microsoft.com/office/drawing/2014/main" id="{A8D53216-5390-71AE-EBCF-9BC0700FC0BD}"/>
              </a:ext>
            </a:extLst>
          </p:cNvPr>
          <p:cNvSpPr/>
          <p:nvPr/>
        </p:nvSpPr>
        <p:spPr>
          <a:xfrm>
            <a:off x="7004166" y="343887"/>
            <a:ext cx="4484853" cy="48448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3337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90" y="545077"/>
            <a:ext cx="11402359" cy="3819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89" y="1171560"/>
            <a:ext cx="11402359" cy="4295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89" y="2438400"/>
            <a:ext cx="7067473" cy="3981450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1171533" y="1701887"/>
            <a:ext cx="557349" cy="6357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23109" y="2438400"/>
            <a:ext cx="1332411" cy="20900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89589" y="2823411"/>
            <a:ext cx="7067473" cy="319237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990582" y="1838235"/>
            <a:ext cx="3801366" cy="372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ea typeface="+mj-ea"/>
              </a:rPr>
              <a:t>ChartNew</a:t>
            </a:r>
            <a:r>
              <a:rPr lang="ko-KR" altLang="en-US" sz="2000" dirty="0">
                <a:latin typeface="+mj-ea"/>
                <a:ea typeface="+mj-ea"/>
              </a:rPr>
              <a:t>는 디렉토리이기 때문에 </a:t>
            </a:r>
            <a:r>
              <a:rPr lang="en-US" altLang="ko-KR" sz="2000" dirty="0" err="1">
                <a:latin typeface="+mj-ea"/>
                <a:ea typeface="+mj-ea"/>
              </a:rPr>
              <a:t>cp</a:t>
            </a:r>
            <a:r>
              <a:rPr lang="en-US" altLang="ko-KR" sz="2000" dirty="0">
                <a:latin typeface="+mj-ea"/>
                <a:ea typeface="+mj-ea"/>
              </a:rPr>
              <a:t> –r /</a:t>
            </a:r>
            <a:r>
              <a:rPr lang="ko-KR" altLang="en-US" sz="2000" dirty="0">
                <a:latin typeface="+mj-ea"/>
                <a:ea typeface="+mj-ea"/>
              </a:rPr>
              <a:t>로 디렉토리 복사 붙여넣기 </a:t>
            </a: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localhost/serverstatus.html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ko-KR" altLang="en-US" sz="2000" dirty="0">
                <a:latin typeface="+mj-ea"/>
                <a:ea typeface="+mj-ea"/>
              </a:rPr>
              <a:t>로 파일이 잘 복사 되었는지 </a:t>
            </a:r>
            <a:endParaRPr lang="en-US" altLang="ko-KR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ko-KR" altLang="en-US" sz="2000" dirty="0">
                <a:latin typeface="+mj-ea"/>
                <a:ea typeface="+mj-ea"/>
              </a:rPr>
              <a:t>확인 해보았다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20434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98" y="2823596"/>
            <a:ext cx="8454352" cy="29929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98" y="552436"/>
            <a:ext cx="11292802" cy="441989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857250" y="1280360"/>
            <a:ext cx="971550" cy="1257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18676" y="1508900"/>
            <a:ext cx="4507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vi run.sh</a:t>
            </a:r>
            <a:r>
              <a:rPr lang="ko-KR" altLang="en-US" sz="2000" dirty="0">
                <a:latin typeface="+mj-ea"/>
                <a:ea typeface="+mj-ea"/>
              </a:rPr>
              <a:t>로 파일 내용 확인</a:t>
            </a:r>
          </a:p>
        </p:txBody>
      </p:sp>
    </p:spTree>
    <p:extLst>
      <p:ext uri="{BB962C8B-B14F-4D97-AF65-F5344CB8AC3E}">
        <p14:creationId xmlns:p14="http://schemas.microsoft.com/office/powerpoint/2010/main" val="1770594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77" y="461630"/>
            <a:ext cx="7163141" cy="597726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47277" y="461630"/>
            <a:ext cx="3838973" cy="47182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</p:cNvCxnSpPr>
          <p:nvPr/>
        </p:nvCxnSpPr>
        <p:spPr>
          <a:xfrm flipV="1">
            <a:off x="4286250" y="685800"/>
            <a:ext cx="3771900" cy="1174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09811" y="461630"/>
            <a:ext cx="340092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ea typeface="+mj-ea"/>
              </a:rPr>
              <a:t>chmod</a:t>
            </a:r>
            <a:r>
              <a:rPr lang="en-US" altLang="ko-KR" sz="2000" dirty="0">
                <a:latin typeface="+mj-ea"/>
                <a:ea typeface="+mj-ea"/>
              </a:rPr>
              <a:t> +x </a:t>
            </a:r>
            <a:r>
              <a:rPr lang="ko-KR" altLang="en-US" sz="2000" dirty="0">
                <a:latin typeface="+mj-ea"/>
                <a:ea typeface="+mj-ea"/>
              </a:rPr>
              <a:t>로 </a:t>
            </a:r>
            <a:r>
              <a:rPr lang="en-US" altLang="ko-KR" sz="2000" dirty="0">
                <a:latin typeface="+mj-ea"/>
                <a:ea typeface="+mj-ea"/>
              </a:rPr>
              <a:t>run.sh x</a:t>
            </a:r>
            <a:r>
              <a:rPr lang="ko-KR" altLang="en-US" sz="2000" dirty="0">
                <a:latin typeface="+mj-ea"/>
                <a:ea typeface="+mj-ea"/>
              </a:rPr>
              <a:t>실행권한부여</a:t>
            </a:r>
          </a:p>
        </p:txBody>
      </p:sp>
    </p:spTree>
    <p:extLst>
      <p:ext uri="{BB962C8B-B14F-4D97-AF65-F5344CB8AC3E}">
        <p14:creationId xmlns:p14="http://schemas.microsoft.com/office/powerpoint/2010/main" val="4259047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00" y="452365"/>
            <a:ext cx="9970664" cy="414810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645014" y="604764"/>
            <a:ext cx="3023642" cy="72936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7500" y="5099316"/>
            <a:ext cx="4507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./run.sh</a:t>
            </a:r>
            <a:r>
              <a:rPr lang="ko-KR" altLang="en-US" sz="2000" dirty="0">
                <a:latin typeface="+mj-ea"/>
                <a:ea typeface="+mj-ea"/>
              </a:rPr>
              <a:t>로 파일 내용 실행</a:t>
            </a: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cat run.sh </a:t>
            </a:r>
            <a:r>
              <a:rPr lang="ko-KR" altLang="en-US" sz="2000" dirty="0">
                <a:latin typeface="+mj-ea"/>
                <a:ea typeface="+mj-ea"/>
              </a:rPr>
              <a:t>로 파일 내용 가져오기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F2687B3D-CF15-1E63-C210-74CE9FEE5FA8}"/>
              </a:ext>
            </a:extLst>
          </p:cNvPr>
          <p:cNvSpPr/>
          <p:nvPr/>
        </p:nvSpPr>
        <p:spPr>
          <a:xfrm>
            <a:off x="6645014" y="1873254"/>
            <a:ext cx="3023642" cy="72936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79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83" y="428530"/>
            <a:ext cx="5439534" cy="13527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82" y="2085572"/>
            <a:ext cx="6967917" cy="444948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23483" y="1360967"/>
            <a:ext cx="4222945" cy="25518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23483" y="4416056"/>
            <a:ext cx="3276647" cy="23037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86809" y="1616149"/>
            <a:ext cx="0" cy="271130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15516" y="4531242"/>
            <a:ext cx="4371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과제  요구사항대로 수치 변경 후</a:t>
            </a: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 :</a:t>
            </a:r>
            <a:r>
              <a:rPr lang="en-US" altLang="ko-KR" sz="2000" dirty="0" err="1">
                <a:latin typeface="+mj-ea"/>
                <a:ea typeface="+mj-ea"/>
              </a:rPr>
              <a:t>wq</a:t>
            </a:r>
            <a:r>
              <a:rPr lang="en-US" altLang="ko-KR" sz="2000" dirty="0">
                <a:latin typeface="+mj-ea"/>
                <a:ea typeface="+mj-ea"/>
              </a:rPr>
              <a:t>! </a:t>
            </a:r>
            <a:r>
              <a:rPr lang="ko-KR" altLang="en-US" sz="2000" dirty="0">
                <a:latin typeface="+mj-ea"/>
                <a:ea typeface="+mj-ea"/>
              </a:rPr>
              <a:t>저장 종료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344" y="4416056"/>
            <a:ext cx="1829055" cy="200052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23482" y="4909666"/>
            <a:ext cx="1276982" cy="125050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562343" y="4416056"/>
            <a:ext cx="1829055" cy="211899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0" idx="3"/>
          </p:cNvCxnSpPr>
          <p:nvPr/>
        </p:nvCxnSpPr>
        <p:spPr>
          <a:xfrm flipV="1">
            <a:off x="1700464" y="5115851"/>
            <a:ext cx="3721768" cy="41906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별: 꼭짓점 5개 5">
            <a:extLst>
              <a:ext uri="{FF2B5EF4-FFF2-40B4-BE49-F238E27FC236}">
                <a16:creationId xmlns:a16="http://schemas.microsoft.com/office/drawing/2014/main" id="{F996EE88-44D8-49F2-586A-3AB9CE1995BF}"/>
              </a:ext>
            </a:extLst>
          </p:cNvPr>
          <p:cNvSpPr/>
          <p:nvPr/>
        </p:nvSpPr>
        <p:spPr>
          <a:xfrm>
            <a:off x="5422232" y="4152115"/>
            <a:ext cx="400070" cy="350672"/>
          </a:xfrm>
          <a:prstGeom prst="star5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470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6" y="396957"/>
            <a:ext cx="9224211" cy="4636508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113295" y="396956"/>
            <a:ext cx="1597822" cy="24472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712114" y="1015129"/>
            <a:ext cx="2544307" cy="42865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99946" y="1656814"/>
            <a:ext cx="9057401" cy="323602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1684" y="5335039"/>
            <a:ext cx="90156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결과 화면 확인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변경된 부분들 확인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060EF39-0940-B6B5-D1D2-55D7097313E2}"/>
              </a:ext>
            </a:extLst>
          </p:cNvPr>
          <p:cNvSpPr/>
          <p:nvPr/>
        </p:nvSpPr>
        <p:spPr>
          <a:xfrm>
            <a:off x="3145211" y="1067063"/>
            <a:ext cx="494675" cy="286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AB48B2E-23EA-0B85-8A6F-BEA95352508A}"/>
              </a:ext>
            </a:extLst>
          </p:cNvPr>
          <p:cNvSpPr/>
          <p:nvPr/>
        </p:nvSpPr>
        <p:spPr>
          <a:xfrm>
            <a:off x="1114588" y="3131459"/>
            <a:ext cx="494675" cy="286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0106052-0285-39E4-C992-22EEE6CDFFAE}"/>
              </a:ext>
            </a:extLst>
          </p:cNvPr>
          <p:cNvSpPr/>
          <p:nvPr/>
        </p:nvSpPr>
        <p:spPr>
          <a:xfrm>
            <a:off x="3867237" y="3139378"/>
            <a:ext cx="494675" cy="286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77ADBF4-C2D2-97D5-CDBF-A3DFC014B2E4}"/>
              </a:ext>
            </a:extLst>
          </p:cNvPr>
          <p:cNvSpPr/>
          <p:nvPr/>
        </p:nvSpPr>
        <p:spPr>
          <a:xfrm>
            <a:off x="6657361" y="3131460"/>
            <a:ext cx="494675" cy="286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546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17" y="422108"/>
            <a:ext cx="11358062" cy="3390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8717" y="4331368"/>
            <a:ext cx="56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내 서버 </a:t>
            </a:r>
            <a:r>
              <a:rPr lang="en-US" altLang="ko-KR" sz="2000" dirty="0">
                <a:latin typeface="+mj-ea"/>
                <a:ea typeface="+mj-ea"/>
              </a:rPr>
              <a:t>CPU </a:t>
            </a:r>
            <a:r>
              <a:rPr lang="ko-KR" altLang="en-US" sz="2000" dirty="0">
                <a:latin typeface="+mj-ea"/>
                <a:ea typeface="+mj-ea"/>
              </a:rPr>
              <a:t>상황 확인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576133" y="1766683"/>
            <a:ext cx="8968167" cy="34786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82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97FD2C-EFD8-ACA8-DD63-03C8E8426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63" y="434414"/>
            <a:ext cx="7167840" cy="2699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91A33E-9244-B837-8951-0C9185897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63" y="3134321"/>
            <a:ext cx="7167840" cy="328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63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74" y="452136"/>
            <a:ext cx="11435815" cy="14247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75" y="2133590"/>
            <a:ext cx="4557868" cy="3683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73" y="2501902"/>
            <a:ext cx="4557869" cy="39480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7675" y="2317236"/>
            <a:ext cx="5614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내 서버 메모리</a:t>
            </a:r>
            <a:r>
              <a:rPr lang="en-US" altLang="ko-KR" sz="2000" dirty="0"/>
              <a:t> </a:t>
            </a:r>
            <a:r>
              <a:rPr lang="ko-KR" altLang="en-US" sz="2000" dirty="0"/>
              <a:t>상황 확인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833433" y="1164531"/>
            <a:ext cx="3176967" cy="35946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578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06" y="406708"/>
            <a:ext cx="11481100" cy="25814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268" y="5630778"/>
            <a:ext cx="6481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내 서버 디스크 상황 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06" y="2988155"/>
            <a:ext cx="11481100" cy="227063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33033" y="1009650"/>
            <a:ext cx="9844467" cy="3238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33033" y="3564287"/>
            <a:ext cx="9844467" cy="35065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274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04" y="458764"/>
            <a:ext cx="11297796" cy="486853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613984" y="3354805"/>
            <a:ext cx="3606466" cy="35994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804" y="5772101"/>
            <a:ext cx="5229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Ctrl + serverstatus.html </a:t>
            </a:r>
            <a:r>
              <a:rPr lang="ko-KR" altLang="en-US" sz="2000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9857441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42" y="336884"/>
            <a:ext cx="6446795" cy="615544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93558" y="2999874"/>
            <a:ext cx="1090863" cy="81814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202906" y="458764"/>
            <a:ext cx="4539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Shell </a:t>
            </a:r>
            <a:r>
              <a:rPr lang="ko-KR" altLang="en-US" sz="2000" dirty="0"/>
              <a:t>입력으로 바로 화면 전환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내 서버의 데이터에 맞게 수치 변경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1682805" y="2999874"/>
            <a:ext cx="3306290" cy="9625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811" y="2786198"/>
            <a:ext cx="1438476" cy="1638529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5130818" y="2786197"/>
            <a:ext cx="1569469" cy="163853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별: 꼭짓점 5개 4">
            <a:extLst>
              <a:ext uri="{FF2B5EF4-FFF2-40B4-BE49-F238E27FC236}">
                <a16:creationId xmlns:a16="http://schemas.microsoft.com/office/drawing/2014/main" id="{1BC3B6A2-5402-5B15-C085-445CCABF925F}"/>
              </a:ext>
            </a:extLst>
          </p:cNvPr>
          <p:cNvSpPr/>
          <p:nvPr/>
        </p:nvSpPr>
        <p:spPr>
          <a:xfrm>
            <a:off x="5061776" y="2435524"/>
            <a:ext cx="400070" cy="350672"/>
          </a:xfrm>
          <a:prstGeom prst="star5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432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40704"/>
            <a:ext cx="10020300" cy="48885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8968" y="5775158"/>
            <a:ext cx="495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최종 결과 화면 확인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C57674B-4F6C-9C44-0EB8-A078686B3443}"/>
              </a:ext>
            </a:extLst>
          </p:cNvPr>
          <p:cNvSpPr/>
          <p:nvPr/>
        </p:nvSpPr>
        <p:spPr>
          <a:xfrm>
            <a:off x="1169233" y="3312826"/>
            <a:ext cx="583367" cy="314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40D8547-45C8-4A08-34BF-CE53159E7C7F}"/>
              </a:ext>
            </a:extLst>
          </p:cNvPr>
          <p:cNvSpPr/>
          <p:nvPr/>
        </p:nvSpPr>
        <p:spPr>
          <a:xfrm>
            <a:off x="4214734" y="3307829"/>
            <a:ext cx="583367" cy="314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9C96F4F-AF30-D2E9-4A2F-4164D8CBAE6A}"/>
              </a:ext>
            </a:extLst>
          </p:cNvPr>
          <p:cNvSpPr/>
          <p:nvPr/>
        </p:nvSpPr>
        <p:spPr>
          <a:xfrm>
            <a:off x="7260235" y="3307829"/>
            <a:ext cx="583367" cy="314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3800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4" y="390342"/>
            <a:ext cx="11322164" cy="50198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164" y="5791200"/>
            <a:ext cx="793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권한 그룹 확인 후 변경 해줌</a:t>
            </a:r>
          </a:p>
        </p:txBody>
      </p:sp>
      <p:sp>
        <p:nvSpPr>
          <p:cNvPr id="2" name="모서리가 둥근 직사각형 6">
            <a:extLst>
              <a:ext uri="{FF2B5EF4-FFF2-40B4-BE49-F238E27FC236}">
                <a16:creationId xmlns:a16="http://schemas.microsoft.com/office/drawing/2014/main" id="{555A0166-9BF2-4C76-0BFA-AE0FD02EF38C}"/>
              </a:ext>
            </a:extLst>
          </p:cNvPr>
          <p:cNvSpPr/>
          <p:nvPr/>
        </p:nvSpPr>
        <p:spPr>
          <a:xfrm>
            <a:off x="460672" y="3429000"/>
            <a:ext cx="4725925" cy="37850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0F715749-F793-0F58-EE85-652ED27A65BF}"/>
              </a:ext>
            </a:extLst>
          </p:cNvPr>
          <p:cNvSpPr/>
          <p:nvPr/>
        </p:nvSpPr>
        <p:spPr>
          <a:xfrm>
            <a:off x="4810318" y="958121"/>
            <a:ext cx="6717118" cy="37850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D0BB323F-03D4-428A-5DF6-02B66B52FA83}"/>
              </a:ext>
            </a:extLst>
          </p:cNvPr>
          <p:cNvSpPr/>
          <p:nvPr/>
        </p:nvSpPr>
        <p:spPr>
          <a:xfrm>
            <a:off x="4810318" y="5031698"/>
            <a:ext cx="4393643" cy="37850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BD71CEB-AEB3-DFC4-C904-F7EC89E26B31}"/>
              </a:ext>
            </a:extLst>
          </p:cNvPr>
          <p:cNvCxnSpPr>
            <a:cxnSpLocks/>
          </p:cNvCxnSpPr>
          <p:nvPr/>
        </p:nvCxnSpPr>
        <p:spPr>
          <a:xfrm flipH="1">
            <a:off x="4810318" y="1336623"/>
            <a:ext cx="661092" cy="200899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0DAC572-F1BC-C08A-EE97-37956784B9B4}"/>
              </a:ext>
            </a:extLst>
          </p:cNvPr>
          <p:cNvCxnSpPr>
            <a:cxnSpLocks/>
          </p:cNvCxnSpPr>
          <p:nvPr/>
        </p:nvCxnSpPr>
        <p:spPr>
          <a:xfrm>
            <a:off x="4692895" y="3807502"/>
            <a:ext cx="253859" cy="116860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639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48" y="1713382"/>
            <a:ext cx="5434122" cy="23411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85" y="274906"/>
            <a:ext cx="5529385" cy="12727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017" y="394477"/>
            <a:ext cx="5666543" cy="59318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49" y="4054497"/>
            <a:ext cx="5434122" cy="253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802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16" y="409403"/>
            <a:ext cx="11292334" cy="43419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3416" y="4895850"/>
            <a:ext cx="1129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1-1) </a:t>
            </a:r>
            <a:r>
              <a:rPr lang="en-US" altLang="ko" sz="2000" dirty="0" err="1">
                <a:latin typeface="+mj-ea"/>
                <a:ea typeface="+mj-ea"/>
              </a:rPr>
              <a:t>sar</a:t>
            </a:r>
            <a:r>
              <a:rPr lang="en-US" altLang="ko" sz="2000" dirty="0">
                <a:latin typeface="+mj-ea"/>
                <a:ea typeface="+mj-ea"/>
              </a:rPr>
              <a:t> 1 1</a:t>
            </a:r>
            <a:endParaRPr lang="ko" altLang="en-US" sz="2000" dirty="0">
              <a:latin typeface="+mj-ea"/>
              <a:ea typeface="+mj-ea"/>
            </a:endParaRPr>
          </a:p>
          <a:p>
            <a:r>
              <a:rPr lang="en-US" altLang="ko" sz="2000" dirty="0">
                <a:latin typeface="+mj-ea"/>
                <a:ea typeface="+mj-ea"/>
              </a:rPr>
              <a:t>1-2) </a:t>
            </a:r>
            <a:r>
              <a:rPr lang="en-US" altLang="ko" sz="2000" dirty="0" err="1">
                <a:latin typeface="+mj-ea"/>
                <a:ea typeface="+mj-ea"/>
              </a:rPr>
              <a:t>sar</a:t>
            </a:r>
            <a:r>
              <a:rPr lang="en-US" altLang="ko" sz="2000" dirty="0">
                <a:latin typeface="+mj-ea"/>
                <a:ea typeface="+mj-ea"/>
              </a:rPr>
              <a:t> 1 1| grep Average</a:t>
            </a:r>
            <a:endParaRPr lang="ko" altLang="en-US" sz="2000" dirty="0">
              <a:latin typeface="+mj-ea"/>
              <a:ea typeface="+mj-ea"/>
            </a:endParaRPr>
          </a:p>
          <a:p>
            <a:r>
              <a:rPr lang="en-US" altLang="ko" sz="2000" dirty="0">
                <a:latin typeface="+mj-ea"/>
                <a:ea typeface="+mj-ea"/>
              </a:rPr>
              <a:t>1-3) </a:t>
            </a:r>
            <a:r>
              <a:rPr lang="en-US" altLang="ko" sz="2000" dirty="0" err="1">
                <a:latin typeface="+mj-ea"/>
                <a:ea typeface="+mj-ea"/>
              </a:rPr>
              <a:t>sar</a:t>
            </a:r>
            <a:r>
              <a:rPr lang="en-US" altLang="ko" sz="2000" dirty="0">
                <a:latin typeface="+mj-ea"/>
                <a:ea typeface="+mj-ea"/>
              </a:rPr>
              <a:t> 1 1| grep Average| </a:t>
            </a:r>
            <a:r>
              <a:rPr lang="en-US" altLang="ko" sz="2000" dirty="0" err="1">
                <a:latin typeface="+mj-ea"/>
                <a:ea typeface="+mj-ea"/>
              </a:rPr>
              <a:t>awk</a:t>
            </a:r>
            <a:r>
              <a:rPr lang="en-US" altLang="ko" sz="2000" dirty="0">
                <a:latin typeface="+mj-ea"/>
                <a:ea typeface="+mj-ea"/>
              </a:rPr>
              <a:t> '{print $8 }’</a:t>
            </a:r>
            <a:endParaRPr lang="ko" altLang="en-US" sz="2000" dirty="0">
              <a:latin typeface="+mj-ea"/>
              <a:ea typeface="+mj-ea"/>
            </a:endParaRPr>
          </a:p>
          <a:p>
            <a:r>
              <a:rPr lang="en-US" altLang="ko" sz="2000" dirty="0">
                <a:latin typeface="+mj-ea"/>
                <a:ea typeface="+mj-ea"/>
              </a:rPr>
              <a:t>1-4) </a:t>
            </a:r>
            <a:r>
              <a:rPr lang="en-US" altLang="ko" sz="2000" dirty="0" err="1">
                <a:latin typeface="+mj-ea"/>
                <a:ea typeface="+mj-ea"/>
              </a:rPr>
              <a:t>sar</a:t>
            </a:r>
            <a:r>
              <a:rPr lang="en-US" altLang="ko" sz="2000" dirty="0">
                <a:latin typeface="+mj-ea"/>
                <a:ea typeface="+mj-ea"/>
              </a:rPr>
              <a:t> 1 1|grep Average |</a:t>
            </a:r>
            <a:r>
              <a:rPr lang="en-US" altLang="ko" sz="2000" dirty="0" err="1">
                <a:latin typeface="+mj-ea"/>
                <a:ea typeface="+mj-ea"/>
              </a:rPr>
              <a:t>awk</a:t>
            </a:r>
            <a:r>
              <a:rPr lang="en-US" altLang="ko" sz="2000" dirty="0">
                <a:latin typeface="+mj-ea"/>
                <a:ea typeface="+mj-ea"/>
              </a:rPr>
              <a:t> '{ print "CPU_FREE=" $8 ";\n CPU_USED=“ 100-$8 “;”}’</a:t>
            </a:r>
            <a:endParaRPr lang="ko" altLang="en-US" sz="2000" dirty="0">
              <a:latin typeface="+mj-ea"/>
              <a:ea typeface="+mj-ea"/>
            </a:endParaRPr>
          </a:p>
        </p:txBody>
      </p:sp>
      <p:sp>
        <p:nvSpPr>
          <p:cNvPr id="2" name="모서리가 둥근 직사각형 6">
            <a:extLst>
              <a:ext uri="{FF2B5EF4-FFF2-40B4-BE49-F238E27FC236}">
                <a16:creationId xmlns:a16="http://schemas.microsoft.com/office/drawing/2014/main" id="{46B37ED5-A5DD-BDD1-61D1-F5AC2052382E}"/>
              </a:ext>
            </a:extLst>
          </p:cNvPr>
          <p:cNvSpPr/>
          <p:nvPr/>
        </p:nvSpPr>
        <p:spPr>
          <a:xfrm>
            <a:off x="4555485" y="449460"/>
            <a:ext cx="1095807" cy="34501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3244C6DD-A95E-7382-07E9-32FF094FC220}"/>
              </a:ext>
            </a:extLst>
          </p:cNvPr>
          <p:cNvSpPr/>
          <p:nvPr/>
        </p:nvSpPr>
        <p:spPr>
          <a:xfrm>
            <a:off x="4555485" y="2126905"/>
            <a:ext cx="3089499" cy="34501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A0FB4AB3-40EA-3551-C656-F5407456A4F5}"/>
              </a:ext>
            </a:extLst>
          </p:cNvPr>
          <p:cNvSpPr/>
          <p:nvPr/>
        </p:nvSpPr>
        <p:spPr>
          <a:xfrm>
            <a:off x="4555485" y="2729010"/>
            <a:ext cx="4903308" cy="34501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B589589-6C52-ACCD-E71B-CEAC7B3129D2}"/>
              </a:ext>
            </a:extLst>
          </p:cNvPr>
          <p:cNvSpPr/>
          <p:nvPr/>
        </p:nvSpPr>
        <p:spPr>
          <a:xfrm>
            <a:off x="4555484" y="3256490"/>
            <a:ext cx="7160265" cy="34501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8616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1029" y="5269980"/>
            <a:ext cx="10481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sz="2000" dirty="0">
                <a:latin typeface="+mj-ea"/>
                <a:ea typeface="+mj-ea"/>
              </a:rPr>
              <a:t>2-1) free</a:t>
            </a:r>
            <a:endParaRPr lang="ko" altLang="en-US" sz="2000" dirty="0">
              <a:latin typeface="+mj-ea"/>
              <a:ea typeface="+mj-ea"/>
            </a:endParaRPr>
          </a:p>
          <a:p>
            <a:r>
              <a:rPr lang="en-US" altLang="ko" sz="2000" dirty="0">
                <a:latin typeface="+mj-ea"/>
                <a:ea typeface="+mj-ea"/>
              </a:rPr>
              <a:t>3-1) </a:t>
            </a:r>
            <a:r>
              <a:rPr lang="en-US" altLang="ko" sz="2000" dirty="0" err="1">
                <a:latin typeface="+mj-ea"/>
                <a:ea typeface="+mj-ea"/>
              </a:rPr>
              <a:t>df</a:t>
            </a:r>
            <a:r>
              <a:rPr lang="en-US" altLang="ko" sz="2000" dirty="0">
                <a:latin typeface="+mj-ea"/>
                <a:ea typeface="+mj-ea"/>
              </a:rPr>
              <a:t> -k</a:t>
            </a:r>
            <a:endParaRPr lang="ko" altLang="en-US" sz="2000" dirty="0">
              <a:latin typeface="+mj-ea"/>
              <a:ea typeface="+mj-ea"/>
            </a:endParaRPr>
          </a:p>
          <a:p>
            <a:r>
              <a:rPr lang="en-US" altLang="ko" sz="2000" dirty="0">
                <a:latin typeface="+mj-ea"/>
                <a:ea typeface="+mj-ea"/>
              </a:rPr>
              <a:t>3-2) </a:t>
            </a:r>
            <a:r>
              <a:rPr lang="en-US" altLang="ko" sz="2000" dirty="0" err="1">
                <a:latin typeface="+mj-ea"/>
                <a:ea typeface="+mj-ea"/>
              </a:rPr>
              <a:t>df</a:t>
            </a:r>
            <a:r>
              <a:rPr lang="en-US" altLang="ko" sz="2000" dirty="0">
                <a:latin typeface="+mj-ea"/>
                <a:ea typeface="+mj-ea"/>
              </a:rPr>
              <a:t> -k | grep -v Filesystem </a:t>
            </a:r>
            <a:endParaRPr lang="ko" altLang="en-US" sz="2000" dirty="0">
              <a:latin typeface="+mj-ea"/>
              <a:ea typeface="+mj-ea"/>
            </a:endParaRPr>
          </a:p>
          <a:p>
            <a:r>
              <a:rPr lang="en-US" altLang="ko" sz="2000" dirty="0">
                <a:latin typeface="+mj-ea"/>
                <a:ea typeface="+mj-ea"/>
              </a:rPr>
              <a:t>3-3) </a:t>
            </a:r>
            <a:r>
              <a:rPr lang="en-US" altLang="ko" sz="2000" dirty="0" err="1">
                <a:latin typeface="+mj-ea"/>
                <a:ea typeface="+mj-ea"/>
              </a:rPr>
              <a:t>df</a:t>
            </a:r>
            <a:r>
              <a:rPr lang="en-US" altLang="ko" sz="2000" dirty="0">
                <a:latin typeface="+mj-ea"/>
                <a:ea typeface="+mj-ea"/>
              </a:rPr>
              <a:t> -k | grep -v Filesystem | </a:t>
            </a:r>
            <a:r>
              <a:rPr lang="en-US" altLang="ko" sz="2000" dirty="0" err="1">
                <a:latin typeface="+mj-ea"/>
                <a:ea typeface="+mj-ea"/>
              </a:rPr>
              <a:t>awk</a:t>
            </a:r>
            <a:r>
              <a:rPr lang="en-US" altLang="ko" sz="2000" dirty="0">
                <a:latin typeface="+mj-ea"/>
                <a:ea typeface="+mj-ea"/>
              </a:rPr>
              <a:t> '{sum += $4} END { print "DSK_FREE=" sum ";" }'</a:t>
            </a:r>
            <a:endParaRPr lang="ko" altLang="en-US" sz="20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29" y="380314"/>
            <a:ext cx="8111641" cy="4782236"/>
          </a:xfrm>
          <a:prstGeom prst="rect">
            <a:avLst/>
          </a:prstGeom>
        </p:spPr>
      </p:pic>
      <p:sp>
        <p:nvSpPr>
          <p:cNvPr id="2" name="모서리가 둥근 직사각형 6">
            <a:extLst>
              <a:ext uri="{FF2B5EF4-FFF2-40B4-BE49-F238E27FC236}">
                <a16:creationId xmlns:a16="http://schemas.microsoft.com/office/drawing/2014/main" id="{385AD14B-D293-2A7D-9C47-993C0F7ED9A6}"/>
              </a:ext>
            </a:extLst>
          </p:cNvPr>
          <p:cNvSpPr/>
          <p:nvPr/>
        </p:nvSpPr>
        <p:spPr>
          <a:xfrm>
            <a:off x="3326292" y="380314"/>
            <a:ext cx="736042" cy="27925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E810C477-EF67-364A-4C10-90E090913838}"/>
              </a:ext>
            </a:extLst>
          </p:cNvPr>
          <p:cNvSpPr/>
          <p:nvPr/>
        </p:nvSpPr>
        <p:spPr>
          <a:xfrm>
            <a:off x="3326293" y="1214203"/>
            <a:ext cx="736042" cy="27925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58862307-17A8-FD27-18F2-06307936C428}"/>
              </a:ext>
            </a:extLst>
          </p:cNvPr>
          <p:cNvSpPr/>
          <p:nvPr/>
        </p:nvSpPr>
        <p:spPr>
          <a:xfrm>
            <a:off x="3326292" y="2876240"/>
            <a:ext cx="2639793" cy="27925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0A8B0EF-D429-6726-A425-0E2511D455A1}"/>
              </a:ext>
            </a:extLst>
          </p:cNvPr>
          <p:cNvSpPr/>
          <p:nvPr/>
        </p:nvSpPr>
        <p:spPr>
          <a:xfrm>
            <a:off x="553110" y="4278828"/>
            <a:ext cx="7929559" cy="50303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8703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57" y="933913"/>
            <a:ext cx="10093822" cy="4728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3757" y="5887453"/>
            <a:ext cx="4783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T1.txt </a:t>
            </a:r>
            <a:r>
              <a:rPr lang="ko-KR" altLang="en-US" sz="2000" dirty="0">
                <a:latin typeface="+mj-ea"/>
                <a:ea typeface="+mj-ea"/>
              </a:rPr>
              <a:t>파일 내용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57" y="518796"/>
            <a:ext cx="5085173" cy="415117"/>
          </a:xfrm>
          <a:prstGeom prst="rect">
            <a:avLst/>
          </a:prstGeom>
        </p:spPr>
      </p:pic>
      <p:sp>
        <p:nvSpPr>
          <p:cNvPr id="2" name="모서리가 둥근 직사각형 6">
            <a:extLst>
              <a:ext uri="{FF2B5EF4-FFF2-40B4-BE49-F238E27FC236}">
                <a16:creationId xmlns:a16="http://schemas.microsoft.com/office/drawing/2014/main" id="{7C502647-9A3C-ADC3-3137-121C9750F4F5}"/>
              </a:ext>
            </a:extLst>
          </p:cNvPr>
          <p:cNvSpPr/>
          <p:nvPr/>
        </p:nvSpPr>
        <p:spPr>
          <a:xfrm>
            <a:off x="3461203" y="536813"/>
            <a:ext cx="2037727" cy="3971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405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7B3499-53A1-6872-6663-EEB378CA6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15" y="264547"/>
            <a:ext cx="6865235" cy="1125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598FB4-C725-B24A-0C98-28CC64220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16" y="1586086"/>
            <a:ext cx="7486838" cy="1842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F63F58-206A-F8F3-53DA-8E06677A7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15" y="3429001"/>
            <a:ext cx="6865235" cy="7160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372FC0-4EFD-AB8A-3001-20156136B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16" y="4145007"/>
            <a:ext cx="7387503" cy="11269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2BF774-849C-ED8F-F865-1F4F873A0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16" y="5468402"/>
            <a:ext cx="6820134" cy="10015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EBD3B9-DF86-94F4-0F9A-8D88D08CC28D}"/>
              </a:ext>
            </a:extLst>
          </p:cNvPr>
          <p:cNvSpPr txBox="1"/>
          <p:nvPr/>
        </p:nvSpPr>
        <p:spPr>
          <a:xfrm>
            <a:off x="7435121" y="689548"/>
            <a:ext cx="4336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그 외 </a:t>
            </a:r>
            <a:r>
              <a:rPr lang="en-US" altLang="ko-KR" dirty="0" err="1"/>
              <a:t>sar</a:t>
            </a:r>
            <a:r>
              <a:rPr lang="ko-KR" altLang="en-US" dirty="0"/>
              <a:t>를 이용한 메모리 조회 등은 다시 알아보도록 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5559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5628" y="5037220"/>
            <a:ext cx="9243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T2.txt </a:t>
            </a:r>
            <a:r>
              <a:rPr lang="ko-KR" altLang="en-US" sz="2000" dirty="0">
                <a:latin typeface="+mj-ea"/>
                <a:ea typeface="+mj-ea"/>
              </a:rPr>
              <a:t>파일 내용</a:t>
            </a:r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sz="2000" dirty="0">
                <a:latin typeface="+mj-ea"/>
                <a:ea typeface="+mj-ea"/>
              </a:rPr>
              <a:t>이 부분에서 </a:t>
            </a:r>
            <a:r>
              <a:rPr lang="en-US" altLang="ko-KR" sz="2000" dirty="0" err="1">
                <a:latin typeface="+mj-ea"/>
                <a:ea typeface="+mj-ea"/>
              </a:rPr>
              <a:t>serverstatusTEST</a:t>
            </a:r>
            <a:r>
              <a:rPr lang="ko-KR" altLang="en-US" sz="2000" dirty="0">
                <a:latin typeface="+mj-ea"/>
                <a:ea typeface="+mj-ea"/>
              </a:rPr>
              <a:t>로 계산을 위해 쪼갠 부분들을 합쳐준다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29" y="503828"/>
            <a:ext cx="5038296" cy="4777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29" y="981597"/>
            <a:ext cx="11377192" cy="3840458"/>
          </a:xfrm>
          <a:prstGeom prst="rect">
            <a:avLst/>
          </a:prstGeom>
        </p:spPr>
      </p:pic>
      <p:sp>
        <p:nvSpPr>
          <p:cNvPr id="2" name="모서리가 둥근 직사각형 6">
            <a:extLst>
              <a:ext uri="{FF2B5EF4-FFF2-40B4-BE49-F238E27FC236}">
                <a16:creationId xmlns:a16="http://schemas.microsoft.com/office/drawing/2014/main" id="{7B6739AC-4E1E-6FB9-069F-4FD9740F3AE0}"/>
              </a:ext>
            </a:extLst>
          </p:cNvPr>
          <p:cNvSpPr/>
          <p:nvPr/>
        </p:nvSpPr>
        <p:spPr>
          <a:xfrm>
            <a:off x="365628" y="1459366"/>
            <a:ext cx="10382320" cy="296273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299CE246-5384-701A-F0B6-C56A52404271}"/>
              </a:ext>
            </a:extLst>
          </p:cNvPr>
          <p:cNvSpPr/>
          <p:nvPr/>
        </p:nvSpPr>
        <p:spPr>
          <a:xfrm>
            <a:off x="3461204" y="536813"/>
            <a:ext cx="1942722" cy="3971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178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50" y="336884"/>
            <a:ext cx="4114598" cy="62160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49" y="336884"/>
            <a:ext cx="4446936" cy="62160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76492" y="544854"/>
            <a:ext cx="4302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T3.txt </a:t>
            </a:r>
            <a:r>
              <a:rPr lang="ko-KR" altLang="en-US" sz="2000" dirty="0">
                <a:latin typeface="+mj-ea"/>
                <a:ea typeface="+mj-ea"/>
              </a:rPr>
              <a:t>파일 내용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14729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278" y="385011"/>
            <a:ext cx="5813150" cy="61280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67" y="385011"/>
            <a:ext cx="4646411" cy="612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489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03" y="385678"/>
            <a:ext cx="11215665" cy="4140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0903" y="4730065"/>
            <a:ext cx="11327960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T2.txt </a:t>
            </a:r>
            <a:r>
              <a:rPr lang="ko-KR" altLang="en-US" sz="2000" dirty="0">
                <a:latin typeface="+mj-ea"/>
                <a:ea typeface="+mj-ea"/>
              </a:rPr>
              <a:t>파일 권한 설정</a:t>
            </a: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 ./T2.txt &amp; </a:t>
            </a:r>
            <a:r>
              <a:rPr lang="ko-KR" altLang="en-US" sz="2000" dirty="0">
                <a:latin typeface="+mj-ea"/>
                <a:ea typeface="+mj-ea"/>
              </a:rPr>
              <a:t>로 실행</a:t>
            </a: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jobs</a:t>
            </a:r>
            <a:r>
              <a:rPr lang="ko-KR" altLang="en-US" sz="2000" dirty="0">
                <a:latin typeface="+mj-ea"/>
                <a:ea typeface="+mj-ea"/>
              </a:rPr>
              <a:t>로 실행되고 있는 파일들 확인</a:t>
            </a:r>
          </a:p>
        </p:txBody>
      </p:sp>
      <p:sp>
        <p:nvSpPr>
          <p:cNvPr id="4" name="모서리가 둥근 직사각형 6">
            <a:extLst>
              <a:ext uri="{FF2B5EF4-FFF2-40B4-BE49-F238E27FC236}">
                <a16:creationId xmlns:a16="http://schemas.microsoft.com/office/drawing/2014/main" id="{C43FD512-F1B3-A01B-9956-0BDF224903B4}"/>
              </a:ext>
            </a:extLst>
          </p:cNvPr>
          <p:cNvSpPr/>
          <p:nvPr/>
        </p:nvSpPr>
        <p:spPr>
          <a:xfrm>
            <a:off x="5230043" y="499208"/>
            <a:ext cx="3764055" cy="49014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A4E8602D-4D2C-6BBA-406C-1CD33ED67A0A}"/>
              </a:ext>
            </a:extLst>
          </p:cNvPr>
          <p:cNvSpPr/>
          <p:nvPr/>
        </p:nvSpPr>
        <p:spPr>
          <a:xfrm>
            <a:off x="5230043" y="1072901"/>
            <a:ext cx="2624803" cy="49014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74CDEDF2-41CB-4E6C-E966-DDCEDFB95B52}"/>
              </a:ext>
            </a:extLst>
          </p:cNvPr>
          <p:cNvSpPr/>
          <p:nvPr/>
        </p:nvSpPr>
        <p:spPr>
          <a:xfrm>
            <a:off x="5281747" y="2210940"/>
            <a:ext cx="1089074" cy="49014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3791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6" y="351841"/>
            <a:ext cx="9571329" cy="3803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4776" y="4539916"/>
            <a:ext cx="11327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&lt; </a:t>
            </a:r>
            <a:r>
              <a:rPr lang="ko-KR" altLang="en-US" sz="2000" dirty="0" err="1">
                <a:latin typeface="+mj-ea"/>
                <a:ea typeface="+mj-ea"/>
              </a:rPr>
              <a:t>번외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&gt;</a:t>
            </a:r>
          </a:p>
          <a:p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Kill %3</a:t>
            </a:r>
            <a:r>
              <a:rPr lang="ko-KR" altLang="en-US" sz="2000" dirty="0">
                <a:latin typeface="+mj-ea"/>
                <a:ea typeface="+mj-ea"/>
              </a:rPr>
              <a:t>을 쓰면 실행되는 파일들 중 </a:t>
            </a:r>
            <a:r>
              <a:rPr lang="en-US" altLang="ko-KR" sz="2000" dirty="0">
                <a:latin typeface="+mj-ea"/>
                <a:ea typeface="+mj-ea"/>
              </a:rPr>
              <a:t>[3]</a:t>
            </a:r>
            <a:r>
              <a:rPr lang="ko-KR" altLang="en-US" sz="2000" dirty="0">
                <a:latin typeface="+mj-ea"/>
                <a:ea typeface="+mj-ea"/>
              </a:rPr>
              <a:t>번째 파일의 실행을 죽인다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5FE8DE93-C272-9D89-4541-E8651B3F846A}"/>
              </a:ext>
            </a:extLst>
          </p:cNvPr>
          <p:cNvSpPr/>
          <p:nvPr/>
        </p:nvSpPr>
        <p:spPr>
          <a:xfrm>
            <a:off x="4705389" y="3024157"/>
            <a:ext cx="3764055" cy="53257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5266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68" y="317596"/>
            <a:ext cx="10820801" cy="51527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8968" y="5470358"/>
            <a:ext cx="8021053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최종 결과 화면 확인</a:t>
            </a: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이 화면은 실시간으로 정보가 바뀌어서 적용된다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500E8F9-5E4F-A150-0D04-AC5D6027D481}"/>
              </a:ext>
            </a:extLst>
          </p:cNvPr>
          <p:cNvSpPr/>
          <p:nvPr/>
        </p:nvSpPr>
        <p:spPr>
          <a:xfrm>
            <a:off x="1558976" y="3254739"/>
            <a:ext cx="629587" cy="348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836FB8B-410B-6284-9DB7-4B2799A9C727}"/>
              </a:ext>
            </a:extLst>
          </p:cNvPr>
          <p:cNvSpPr/>
          <p:nvPr/>
        </p:nvSpPr>
        <p:spPr>
          <a:xfrm>
            <a:off x="4484424" y="3254739"/>
            <a:ext cx="629587" cy="348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E0EB879-EE69-BE21-A628-5CF4BE2F5029}"/>
              </a:ext>
            </a:extLst>
          </p:cNvPr>
          <p:cNvSpPr/>
          <p:nvPr/>
        </p:nvSpPr>
        <p:spPr>
          <a:xfrm>
            <a:off x="7522302" y="3254738"/>
            <a:ext cx="629587" cy="348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7246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99" y="1047496"/>
            <a:ext cx="11557099" cy="426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708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193DE0-3286-3A32-CC7B-3B2C53311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34" y="372139"/>
            <a:ext cx="8624245" cy="618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083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77EE42-0C0B-A6E9-00DD-B0D406D41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94" y="350875"/>
            <a:ext cx="8613385" cy="619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692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6BF91B-241E-EB58-BB3D-436350EDA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46" y="340241"/>
            <a:ext cx="8471477" cy="620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7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FE88BA-5FE0-CEDB-C0D7-A26166F57EB5}"/>
              </a:ext>
            </a:extLst>
          </p:cNvPr>
          <p:cNvSpPr txBox="1"/>
          <p:nvPr/>
        </p:nvSpPr>
        <p:spPr>
          <a:xfrm>
            <a:off x="324787" y="292048"/>
            <a:ext cx="11542426" cy="670658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2400" b="1" spc="-59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1.</a:t>
            </a:r>
            <a:r>
              <a:rPr lang="ko-KR" altLang="en-US" sz="2400" b="1" spc="-59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 </a:t>
            </a:r>
            <a:r>
              <a:rPr lang="ko-KR" altLang="en-US" sz="2400" b="1" spc="-118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시스템 </a:t>
            </a:r>
            <a:r>
              <a:rPr lang="ko-KR" altLang="en-US" sz="2400" b="1" spc="-98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측정 </a:t>
            </a:r>
            <a:r>
              <a:rPr lang="ko-KR" altLang="en-US" sz="2400" b="1" spc="-74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및 </a:t>
            </a:r>
            <a:r>
              <a:rPr lang="ko-KR" altLang="en-US" sz="2400" b="1" spc="-118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모니터링</a:t>
            </a:r>
            <a:r>
              <a:rPr lang="ko-KR" altLang="en-US" sz="2400" b="1" spc="-177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 </a:t>
            </a:r>
            <a:r>
              <a:rPr lang="ko-KR" altLang="en-US" sz="2400" b="1" spc="-108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명령</a:t>
            </a:r>
            <a:endParaRPr lang="ko-KR" altLang="en-US" sz="2400" b="1" dirty="0">
              <a:solidFill>
                <a:prstClr val="black"/>
              </a:solidFill>
              <a:latin typeface="+mj-ea"/>
              <a:ea typeface="+mj-ea"/>
              <a:cs typeface="새굴림"/>
            </a:endParaRPr>
          </a:p>
          <a:p>
            <a:pPr marL="298242" indent="-285750" defTabSz="899404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altLang="ko-KR" sz="2000" b="1" spc="-84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355392" indent="-34290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2400" b="1" spc="-9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top</a:t>
            </a:r>
            <a:endParaRPr lang="en-US" altLang="ko-KR" sz="1600" b="0" spc="-152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lang="en-US" altLang="ko-KR"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top</a:t>
            </a:r>
            <a:r>
              <a:rPr lang="ko-KR" altLang="en-US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명령어는</a:t>
            </a:r>
            <a:r>
              <a:rPr lang="ko-KR" altLang="en-US" sz="1600" b="0" spc="-3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유닉스</a:t>
            </a: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리눅스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등에서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유용하게</a:t>
            </a:r>
            <a:r>
              <a:rPr lang="ko-KR" altLang="en-US" sz="1600" b="0" spc="-3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쓰는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시스템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altLang="ko-KR" sz="1600" b="0" spc="-44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모니터링</a:t>
            </a:r>
            <a:r>
              <a:rPr lang="ko-KR" altLang="en-US" sz="1600" b="0" spc="-3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명령어다</a:t>
            </a:r>
            <a:r>
              <a:rPr lang="en-US" altLang="ko-KR"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altLang="ko-KR" sz="1600" b="0" spc="-50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ko-KR" altLang="en-US"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①</a:t>
            </a:r>
            <a:r>
              <a:rPr lang="ko-KR" altLang="en-US" sz="1600" b="0" spc="112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lang="en-US" altLang="ko-KR"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top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현재 </a:t>
            </a:r>
            <a:r>
              <a:rPr lang="en-US" altLang="ko-KR" sz="1600" b="0" spc="-152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</a:t>
            </a:r>
            <a:r>
              <a:rPr lang="ko-KR" altLang="en-US" sz="1600" b="0" spc="-15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에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수행되고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있는 </a:t>
            </a: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프로세스상황을</a:t>
            </a:r>
            <a:endParaRPr lang="en-US" altLang="ko-KR" sz="1600" b="0" spc="-118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1600" b="0" spc="-148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</a:t>
            </a:r>
            <a:r>
              <a:rPr lang="ko-KR" altLang="en-US" sz="1600" b="0" spc="-14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자원을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많이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사용하는 순서대로 자동으로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계속</a:t>
            </a:r>
            <a:r>
              <a:rPr lang="ko-KR" altLang="en-US" sz="1600" b="0" spc="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보여줌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lang="en-US" altLang="ko-KR" sz="1600" b="0" spc="-50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lang="ko-KR" altLang="en-US"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②</a:t>
            </a:r>
            <a:r>
              <a:rPr lang="ko-KR" altLang="en-US" sz="1600" b="0" spc="112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메모리상황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lang="en-US" altLang="ko-KR" sz="1600" b="0" spc="-16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swap</a:t>
            </a:r>
            <a:r>
              <a:rPr lang="ko-KR" altLang="en-US" sz="1600" b="0" spc="-16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상황</a:t>
            </a:r>
            <a:r>
              <a:rPr lang="en-US" altLang="ko-KR" sz="1600" b="0" spc="-16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실행 </a:t>
            </a: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우선순위</a:t>
            </a:r>
            <a:r>
              <a:rPr lang="en-US" altLang="ko-KR"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lang="ko-KR" altLang="en-US"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버추얼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메모리</a:t>
            </a: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리소스</a:t>
            </a: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등을</a:t>
            </a:r>
            <a:r>
              <a:rPr lang="ko-KR" altLang="en-US" sz="1600" b="0" spc="20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보여줌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altLang="ko-KR" sz="1600" b="0" spc="-50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ko-KR" altLang="en-US"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③</a:t>
            </a:r>
            <a:r>
              <a:rPr lang="ko-KR" altLang="en-US" sz="1600" b="0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가장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중요한</a:t>
            </a:r>
            <a:r>
              <a:rPr lang="ko-KR" altLang="en-US" sz="1600" b="0" spc="-3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것은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처리시간을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얼마나</a:t>
            </a:r>
            <a:r>
              <a:rPr lang="ko-KR" altLang="en-US" sz="1600" b="0" spc="-3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사용하고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있는가를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altLang="ko-KR" sz="1600" b="0" spc="-44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모니터링</a:t>
            </a:r>
            <a:r>
              <a:rPr lang="ko-KR" altLang="en-US" sz="1600" b="0" spc="-3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하는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것임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85"/>
              </a:spcBef>
              <a:spcAft>
                <a:spcPts val="0"/>
              </a:spcAft>
              <a:buClrTx/>
            </a:pPr>
            <a:endParaRPr lang="en-US" altLang="ko-KR" sz="1600" b="0" spc="-50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85"/>
              </a:spcBef>
              <a:spcAft>
                <a:spcPts val="0"/>
              </a:spcAft>
              <a:buClrTx/>
            </a:pPr>
            <a:r>
              <a:rPr lang="ko-KR" altLang="en-US"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④</a:t>
            </a:r>
            <a:r>
              <a:rPr lang="ko-KR" altLang="en-US" sz="1600" b="0" spc="172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만일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계속하여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처리시간을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잡아먹고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있는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프로세스가 있다면</a:t>
            </a: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   </a:t>
            </a: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85"/>
              </a:spcBef>
              <a:spcAft>
                <a:spcPts val="0"/>
              </a:spcAft>
              <a:buClrTx/>
            </a:pP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그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프로세스는 </a:t>
            </a:r>
            <a:r>
              <a:rPr lang="en-US" altLang="ko-KR" sz="1600" b="0" spc="-15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hang</a:t>
            </a:r>
            <a:r>
              <a:rPr lang="ko-KR" altLang="en-US" sz="1600" b="0" spc="-15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상태인 </a:t>
            </a: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경우</a:t>
            </a:r>
            <a:r>
              <a:rPr lang="en-US" altLang="ko-KR"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무한루프</a:t>
            </a:r>
            <a:r>
              <a:rPr lang="en-US" altLang="ko-KR"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일 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있으며  </a:t>
            </a:r>
            <a:endParaRPr lang="en-US" altLang="ko-KR" sz="1600" b="0" spc="-103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85"/>
              </a:spcBef>
              <a:spcAft>
                <a:spcPts val="0"/>
              </a:spcAft>
              <a:buClrTx/>
            </a:pP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이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프로세스는 </a:t>
            </a: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kill </a:t>
            </a:r>
            <a:r>
              <a:rPr lang="en-US" altLang="ko-KR" sz="1600" b="0" spc="-12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-9 </a:t>
            </a:r>
            <a:r>
              <a:rPr lang="en-US" altLang="ko-KR"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job#</a:t>
            </a:r>
            <a:r>
              <a:rPr lang="ko-KR" altLang="en-US" sz="1600" b="0" spc="-14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로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처리해주는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경우가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있을 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</a:t>
            </a:r>
            <a:r>
              <a:rPr lang="ko-KR" altLang="en-US" sz="1600" b="0" spc="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있음</a:t>
            </a:r>
            <a:endParaRPr lang="en-US" altLang="ko-KR" sz="1600" b="0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298242" indent="-28575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altLang="ko-KR" sz="2400" b="1" spc="-89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298242" indent="-28575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2400" b="1" spc="-8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2400" b="1" spc="-54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fsck</a:t>
            </a:r>
            <a:r>
              <a:rPr lang="en-US" altLang="ko-KR" sz="2400" b="1" spc="-5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</a:t>
            </a:r>
            <a:r>
              <a:rPr lang="ko-KR" altLang="en-US" sz="2400" b="1" spc="1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2400" b="1" spc="-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du</a:t>
            </a:r>
            <a:endParaRPr lang="ko-KR" altLang="en-US" sz="2400" b="1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lang="en-US" altLang="ko-KR" sz="1600" b="0" spc="-133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fsck</a:t>
            </a:r>
            <a:r>
              <a:rPr lang="en-US" altLang="ko-KR" sz="1600" b="0" spc="-13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</a:t>
            </a:r>
            <a:r>
              <a:rPr lang="ko-KR" altLang="en-US" sz="1600" b="0" spc="5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du</a:t>
            </a:r>
            <a:r>
              <a:rPr lang="ko-KR" altLang="en-US" sz="1600" b="0" spc="-14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명령어는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유닉스 </a:t>
            </a:r>
            <a:r>
              <a:rPr lang="en-US" altLang="ko-KR" sz="1600" b="0" spc="-9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</a:t>
            </a:r>
            <a:r>
              <a:rPr lang="ko-KR" altLang="en-US" sz="1600" b="0" spc="-9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리눅스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등에서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유용하게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쓰는 파일 관련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모니터링</a:t>
            </a:r>
            <a:r>
              <a:rPr lang="ko-KR" altLang="en-US" sz="1600" b="0" spc="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명령어이다</a:t>
            </a:r>
            <a:r>
              <a:rPr lang="en-US" altLang="ko-KR"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altLang="ko-KR" sz="1600" b="0" spc="-50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ko-KR" altLang="en-US"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①</a:t>
            </a:r>
            <a:r>
              <a:rPr lang="ko-KR" altLang="en-US" sz="1600" b="0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lang="en-US" altLang="ko-KR" sz="1600" b="0" spc="-138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fsck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lang="ko-KR" altLang="en-US" sz="1600" b="0" spc="639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en-US" altLang="ko-KR" sz="1600" b="0" spc="-138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fsck</a:t>
            </a:r>
            <a:r>
              <a:rPr lang="en-US" altLang="ko-KR" sz="1600" b="0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file</a:t>
            </a:r>
            <a:r>
              <a:rPr lang="ko-KR" altLang="en-US" sz="1600" b="0" spc="-16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1600" b="0" spc="-16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system check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ko-KR" altLang="en-US" sz="1600" b="0" spc="-20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 </a:t>
            </a:r>
            <a:r>
              <a:rPr lang="ko-KR" altLang="en-US" sz="1600" b="0" spc="-2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파일시스템의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에러나 </a:t>
            </a:r>
            <a:r>
              <a:rPr lang="ko-KR" altLang="en-US" sz="1600" b="0" spc="-112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크래시</a:t>
            </a: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시스템의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부서짐</a:t>
            </a: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를</a:t>
            </a:r>
            <a:r>
              <a:rPr lang="ko-KR" altLang="en-US" sz="1600" b="0" spc="13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복구</a:t>
            </a:r>
            <a:r>
              <a:rPr lang="en-US" altLang="ko-KR"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ko-KR" altLang="en-US" sz="1600" b="0" spc="256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ko-KR" altLang="en-US" sz="1600" b="0" spc="25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각 </a:t>
            </a: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파일시스템을 </a:t>
            </a:r>
            <a:r>
              <a:rPr lang="en-US" altLang="ko-KR" sz="1600" b="0" spc="-17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unmount</a:t>
            </a:r>
            <a:r>
              <a:rPr lang="ko-KR" altLang="en-US" sz="1600" b="0" spc="-17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하고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단일사용자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모드에서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하는 것이 </a:t>
            </a: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효과적</a:t>
            </a:r>
            <a:r>
              <a:rPr lang="en-US" altLang="ko-KR"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장애 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때</a:t>
            </a:r>
            <a:r>
              <a:rPr lang="ko-KR" altLang="en-US" sz="1600" b="0" spc="-7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1600" b="0" spc="-8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70"/>
              </a:spcBef>
              <a:spcAft>
                <a:spcPts val="0"/>
              </a:spcAft>
              <a:buClrTx/>
            </a:pPr>
            <a:r>
              <a:rPr lang="ko-KR" altLang="en-US" sz="1600" b="0" spc="6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ko-KR" altLang="en-US" sz="1600" b="0" spc="6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디스크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작업 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시 본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 실행 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시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디스크 </a:t>
            </a:r>
            <a:r>
              <a:rPr lang="ko-KR" altLang="en-US"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크래시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주의 </a:t>
            </a:r>
            <a:endParaRPr lang="en-US" altLang="ko-KR" sz="1600" b="0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70"/>
              </a:spcBef>
              <a:spcAft>
                <a:spcPts val="0"/>
              </a:spcAft>
              <a:buClrTx/>
            </a:pP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디스크가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사용되고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있는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상황에서 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본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명령이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실행되는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경우 </a:t>
            </a:r>
            <a:endParaRPr lang="en-US" altLang="ko-KR" sz="1600" b="0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70"/>
              </a:spcBef>
              <a:spcAft>
                <a:spcPts val="0"/>
              </a:spcAft>
              <a:buClrTx/>
            </a:pP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 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시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스템의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복구 불능 장애</a:t>
            </a:r>
            <a:r>
              <a:rPr lang="ko-KR" altLang="en-US" sz="1600" b="0" spc="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발생</a:t>
            </a: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altLang="ko-KR" sz="1600" b="0" spc="-50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ko-KR" altLang="en-US"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②</a:t>
            </a:r>
            <a:r>
              <a:rPr lang="ko-KR" altLang="en-US" sz="1600" b="0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lang="en-US" altLang="ko-KR" sz="1600" b="0" spc="-18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du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ko-KR" altLang="en-US" sz="1600" b="0" spc="-69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du(disk </a:t>
            </a:r>
            <a:r>
              <a:rPr lang="en-US" altLang="ko-KR"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usage):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스페이스의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사용량을</a:t>
            </a:r>
            <a:r>
              <a:rPr lang="ko-KR" altLang="en-US" sz="1600" b="0" spc="-3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보여줌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39500"/>
              </a:lnSpc>
              <a:spcBef>
                <a:spcPts val="74"/>
              </a:spcBef>
              <a:spcAft>
                <a:spcPts val="0"/>
              </a:spcAft>
              <a:buClrTx/>
            </a:pPr>
            <a:r>
              <a:rPr lang="ko-KR" altLang="en-US" sz="1600" b="0" spc="69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 </a:t>
            </a:r>
            <a:r>
              <a:rPr lang="en-US" altLang="ko-KR" sz="1600" b="0" spc="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du </a:t>
            </a:r>
            <a:r>
              <a:rPr lang="en-US" altLang="ko-KR" sz="1600" b="0" spc="6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–</a:t>
            </a:r>
            <a:r>
              <a:rPr lang="en-US" altLang="ko-KR" sz="1600" b="0" spc="6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현재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디렉토리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하위 모든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파일의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스페이스 사용량을 </a:t>
            </a:r>
            <a:endParaRPr lang="en-US" altLang="ko-KR" sz="1600" b="0" spc="-108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39500"/>
              </a:lnSpc>
              <a:spcBef>
                <a:spcPts val="74"/>
              </a:spcBef>
              <a:spcAft>
                <a:spcPts val="0"/>
              </a:spcAft>
              <a:buClrTx/>
            </a:pP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보여줌</a:t>
            </a: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 </a:t>
            </a:r>
            <a:r>
              <a:rPr lang="en-US" altLang="ko-KR" sz="1600" b="0" spc="-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ls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에서 보이는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실크기와 디스크에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할당된 크기는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차이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</a:t>
            </a:r>
            <a:r>
              <a:rPr lang="ko-KR" altLang="en-US" sz="1600" b="0" spc="-4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altLang="ko-KR" sz="1600" b="0" spc="-4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39500"/>
              </a:lnSpc>
              <a:spcBef>
                <a:spcPts val="74"/>
              </a:spcBef>
              <a:spcAft>
                <a:spcPts val="0"/>
              </a:spcAft>
              <a:buClrTx/>
            </a:pP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있음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733"/>
              </a:spcBef>
              <a:spcAft>
                <a:spcPts val="0"/>
              </a:spcAft>
              <a:buClrTx/>
            </a:pPr>
            <a:r>
              <a:rPr lang="ko-KR" altLang="en-US" sz="1600" b="0" spc="128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 </a:t>
            </a:r>
            <a:r>
              <a:rPr lang="ko-KR" altLang="en-US" sz="1600" b="0" spc="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시스템이 </a:t>
            </a:r>
            <a:r>
              <a:rPr lang="en-US" altLang="ko-KR" sz="1600" b="0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1024</a:t>
            </a:r>
            <a:r>
              <a:rPr lang="ko-KR" altLang="en-US" sz="1600" b="0" spc="-13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단위로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할당되지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않은 경우 </a:t>
            </a:r>
            <a:r>
              <a:rPr lang="en-US" altLang="ko-KR" sz="1600" b="0" spc="-18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du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1600" b="0" spc="5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–</a:t>
            </a:r>
            <a:r>
              <a:rPr lang="en-US" altLang="ko-KR" sz="1600" b="0" spc="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k</a:t>
            </a:r>
            <a:r>
              <a:rPr lang="ko-KR" altLang="en-US" sz="1600" b="0" spc="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로</a:t>
            </a:r>
            <a:r>
              <a:rPr lang="ko-KR" altLang="en-US" sz="1600" b="0" spc="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실행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85"/>
              </a:spcBef>
              <a:spcAft>
                <a:spcPts val="0"/>
              </a:spcAft>
              <a:buClrTx/>
            </a:pP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3897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C2945D-B1ED-3997-815D-C27E929C3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14" y="318977"/>
            <a:ext cx="8652165" cy="624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042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881" y="540468"/>
            <a:ext cx="9982037" cy="60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178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4A930B-B3E6-EF71-596F-F3DAAF1C5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77" y="346510"/>
            <a:ext cx="8711696" cy="621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550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251503-08BA-C0C5-4F9B-FB4A9113F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68" y="356135"/>
            <a:ext cx="8631312" cy="61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527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BAA167D-E7F6-2CDC-168F-5C9BE2E91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67" y="340242"/>
            <a:ext cx="8604382" cy="618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835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EFF7A1F-6566-123D-2B59-CBA6C1021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06" y="350874"/>
            <a:ext cx="8477917" cy="620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932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BF59D5-6EAA-7494-380C-4E6263E18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89" y="360296"/>
            <a:ext cx="8246916" cy="61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3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27F27F-5B45-6530-5C54-48A71E74A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09" y="305178"/>
            <a:ext cx="9660019" cy="21382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6D4001-45A2-ACDC-631C-1C2659568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10" y="2441962"/>
            <a:ext cx="9660018" cy="394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60938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4170</TotalTime>
  <Words>1256</Words>
  <Application>Microsoft Office PowerPoint</Application>
  <PresentationFormat>와이드스크린</PresentationFormat>
  <Paragraphs>284</Paragraphs>
  <Slides>86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5" baseType="lpstr">
      <vt:lpstr>나눔명조</vt:lpstr>
      <vt:lpstr>맑은 고딕</vt:lpstr>
      <vt:lpstr>함초롬바탕</vt:lpstr>
      <vt:lpstr>Arial</vt:lpstr>
      <vt:lpstr>Consolas</vt:lpstr>
      <vt:lpstr>Corbel</vt:lpstr>
      <vt:lpstr>Tahoma</vt:lpstr>
      <vt:lpstr>Times New Roman</vt:lpstr>
      <vt:lpstr>기본</vt:lpstr>
      <vt:lpstr>linux 프로그래밍 10강</vt:lpstr>
      <vt:lpstr>PowerPoint 프레젠테이션</vt:lpstr>
      <vt:lpstr>   C                R               U              D</vt:lpstr>
      <vt:lpstr>&lt;  시스템 측정 및 모니터링 명령 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&lt;  sar 명령 실습 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프로그래밍 1강</dc:title>
  <dc:creator>노을</dc:creator>
  <cp:lastModifiedBy>김도혁</cp:lastModifiedBy>
  <cp:revision>304</cp:revision>
  <dcterms:created xsi:type="dcterms:W3CDTF">2023-03-17T06:49:37Z</dcterms:created>
  <dcterms:modified xsi:type="dcterms:W3CDTF">2023-04-25T15:24:23Z</dcterms:modified>
</cp:coreProperties>
</file>